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binary" PartName="/ppt/metadata"/>
  <Override ContentType="application/vnd.openxmlformats-officedocument.presentationml.notesMaster+xml" PartName="/ppt/notesMasters/notesMaster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theme+xml" PartName="/ppt/theme/theme1.xml"/>
  <Override ContentType="application/vnd.openxmlformats-officedocument.theme+xml" PartName="/ppt/theme/theme2.xml"/>
  <Override ContentType="application/vnd.openxmlformats-package.core-properties+xml" PartName="/docProps/core.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Comfortaa"/>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4" roundtripDataSignature="AMtx7miAndsMpHTBJT4Y0xy9CWMxORmW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Comfortaa-regular.fnt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Comfortaa-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Green space is….</a:t>
            </a:r>
            <a:endParaRPr/>
          </a:p>
        </p:txBody>
      </p:sp>
      <p:sp>
        <p:nvSpPr>
          <p:cNvPr id="225" name="Google Shape;22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Greenspace positively impacts individuals in a variety of ways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marR="0" rtl="0" algn="l">
              <a:lnSpc>
                <a:spcPct val="100000"/>
              </a:lnSpc>
              <a:spcBef>
                <a:spcPts val="0"/>
              </a:spcBef>
              <a:spcAft>
                <a:spcPts val="0"/>
              </a:spcAft>
              <a:buClr>
                <a:schemeClr val="dk1"/>
              </a:buClr>
              <a:buSzPts val="1200"/>
              <a:buFont typeface="Calibri"/>
              <a:buNone/>
            </a:pPr>
            <a:r>
              <a:rPr lang="en-US"/>
              <a:t>Increases feelings of calm and peacefulness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Clr>
                <a:schemeClr val="dk1"/>
              </a:buClr>
              <a:buSzPts val="1200"/>
              <a:buFont typeface="Noto Sans Symbols"/>
              <a:buNone/>
            </a:pPr>
            <a:r>
              <a:rPr lang="en-US"/>
              <a:t>It increases physical health – specifically it d</a:t>
            </a:r>
            <a:r>
              <a:rPr lang="en-US" sz="2200"/>
              <a:t>ecreases feelings of pain, reduced heart rate, blood pressure, and cortisol levels</a:t>
            </a:r>
            <a:endParaRPr/>
          </a:p>
          <a:p>
            <a:pPr indent="0" lvl="0" marL="0" rtl="0" algn="l">
              <a:lnSpc>
                <a:spcPct val="100000"/>
              </a:lnSpc>
              <a:spcBef>
                <a:spcPts val="0"/>
              </a:spcBef>
              <a:spcAft>
                <a:spcPts val="0"/>
              </a:spcAft>
              <a:buClr>
                <a:schemeClr val="dk1"/>
              </a:buClr>
              <a:buSzPts val="2200"/>
              <a:buFont typeface="Noto Sans Symbols"/>
              <a:buNone/>
            </a:pPr>
            <a:r>
              <a:t/>
            </a:r>
            <a:endParaRPr sz="2200"/>
          </a:p>
          <a:p>
            <a:pPr indent="0" lvl="0" marL="0" rtl="0" algn="l">
              <a:lnSpc>
                <a:spcPct val="100000"/>
              </a:lnSpc>
              <a:spcBef>
                <a:spcPts val="0"/>
              </a:spcBef>
              <a:spcAft>
                <a:spcPts val="0"/>
              </a:spcAft>
              <a:buClr>
                <a:schemeClr val="dk1"/>
              </a:buClr>
              <a:buSzPts val="2200"/>
              <a:buFont typeface="Noto Sans Symbols"/>
              <a:buNone/>
            </a:pPr>
            <a:r>
              <a:rPr lang="en-US" sz="2200"/>
              <a:t>CLICK</a:t>
            </a:r>
            <a:endParaRPr/>
          </a:p>
          <a:p>
            <a:pPr indent="0" lvl="0" marL="0" rtl="0" algn="l">
              <a:lnSpc>
                <a:spcPct val="100000"/>
              </a:lnSpc>
              <a:spcBef>
                <a:spcPts val="0"/>
              </a:spcBef>
              <a:spcAft>
                <a:spcPts val="0"/>
              </a:spcAft>
              <a:buClr>
                <a:schemeClr val="dk1"/>
              </a:buClr>
              <a:buSzPts val="1200"/>
              <a:buFont typeface="Noto Sans Symbols"/>
              <a:buNone/>
            </a:pPr>
            <a:r>
              <a:rPr lang="en-US"/>
              <a:t>It reduces negative emotions such as</a:t>
            </a:r>
            <a:r>
              <a:rPr lang="en-US" sz="2200"/>
              <a:t> stress, anxiety, depression, fear, anger, sadness, and irritability</a:t>
            </a:r>
            <a:endParaRPr/>
          </a:p>
          <a:p>
            <a:pPr indent="0" lvl="0" marL="0" rtl="0" algn="l">
              <a:lnSpc>
                <a:spcPct val="100000"/>
              </a:lnSpc>
              <a:spcBef>
                <a:spcPts val="0"/>
              </a:spcBef>
              <a:spcAft>
                <a:spcPts val="0"/>
              </a:spcAft>
              <a:buClr>
                <a:schemeClr val="dk1"/>
              </a:buClr>
              <a:buSzPts val="2200"/>
              <a:buFont typeface="Noto Sans Symbols"/>
              <a:buNone/>
            </a:pPr>
            <a:r>
              <a:t/>
            </a:r>
            <a:endParaRPr sz="2200"/>
          </a:p>
          <a:p>
            <a:pPr indent="0" lvl="0" marL="0" rtl="0" algn="l">
              <a:lnSpc>
                <a:spcPct val="100000"/>
              </a:lnSpc>
              <a:spcBef>
                <a:spcPts val="0"/>
              </a:spcBef>
              <a:spcAft>
                <a:spcPts val="0"/>
              </a:spcAft>
              <a:buClr>
                <a:schemeClr val="dk1"/>
              </a:buClr>
              <a:buSzPts val="2200"/>
              <a:buFont typeface="Noto Sans Symbols"/>
              <a:buNone/>
            </a:pPr>
            <a:r>
              <a:rPr lang="en-US" sz="2200"/>
              <a:t>CLICK</a:t>
            </a:r>
            <a:endParaRPr/>
          </a:p>
          <a:p>
            <a:pPr indent="0" lvl="0" marL="0" marR="0" rtl="0" algn="l">
              <a:lnSpc>
                <a:spcPct val="100000"/>
              </a:lnSpc>
              <a:spcBef>
                <a:spcPts val="0"/>
              </a:spcBef>
              <a:spcAft>
                <a:spcPts val="0"/>
              </a:spcAft>
              <a:buClr>
                <a:schemeClr val="dk1"/>
              </a:buClr>
              <a:buSzPts val="2400"/>
              <a:buFont typeface="Noto Sans Symbols"/>
              <a:buNone/>
            </a:pPr>
            <a:r>
              <a:rPr lang="en-US" sz="2400"/>
              <a:t>It provides a sense of normalcy and </a:t>
            </a:r>
            <a:r>
              <a:rPr lang="en-US" sz="2000"/>
              <a:t>cultivates connection to the outside world</a:t>
            </a:r>
            <a:endParaRPr/>
          </a:p>
          <a:p>
            <a:pPr indent="0" lvl="0" marL="0" marR="0" rtl="0" algn="l">
              <a:lnSpc>
                <a:spcPct val="100000"/>
              </a:lnSpc>
              <a:spcBef>
                <a:spcPts val="0"/>
              </a:spcBef>
              <a:spcAft>
                <a:spcPts val="0"/>
              </a:spcAft>
              <a:buClr>
                <a:schemeClr val="dk1"/>
              </a:buClr>
              <a:buSzPts val="2200"/>
              <a:buFont typeface="Noto Sans Symbols"/>
              <a:buNone/>
            </a:pPr>
            <a:r>
              <a:t/>
            </a:r>
            <a:endParaRPr sz="2200"/>
          </a:p>
          <a:p>
            <a:pPr indent="0" lvl="0" marL="0" rtl="0" algn="l">
              <a:lnSpc>
                <a:spcPct val="100000"/>
              </a:lnSpc>
              <a:spcBef>
                <a:spcPts val="0"/>
              </a:spcBef>
              <a:spcAft>
                <a:spcPts val="0"/>
              </a:spcAft>
              <a:buClr>
                <a:schemeClr val="dk1"/>
              </a:buClr>
              <a:buSzPts val="2200"/>
              <a:buFont typeface="Noto Sans Symbols"/>
              <a:buNone/>
            </a:pPr>
            <a:r>
              <a:rPr lang="en-US" sz="2200"/>
              <a:t>CLICK</a:t>
            </a:r>
            <a:endParaRPr/>
          </a:p>
          <a:p>
            <a:pPr indent="0" lvl="0" marL="0" marR="0" rtl="0" algn="l">
              <a:lnSpc>
                <a:spcPct val="100000"/>
              </a:lnSpc>
              <a:spcBef>
                <a:spcPts val="0"/>
              </a:spcBef>
              <a:spcAft>
                <a:spcPts val="0"/>
              </a:spcAft>
              <a:buClr>
                <a:schemeClr val="dk1"/>
              </a:buClr>
              <a:buSzPts val="2400"/>
              <a:buFont typeface="Noto Sans Symbols"/>
              <a:buNone/>
            </a:pPr>
            <a:r>
              <a:rPr lang="en-US" sz="2400"/>
              <a:t>And is associated with fewer infractions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benefits are gained through</a:t>
            </a:r>
            <a:endParaRPr/>
          </a:p>
          <a:p>
            <a:pPr indent="0" lvl="1" marL="457200" rtl="0" algn="l">
              <a:lnSpc>
                <a:spcPct val="100000"/>
              </a:lnSpc>
              <a:spcBef>
                <a:spcPts val="0"/>
              </a:spcBef>
              <a:spcAft>
                <a:spcPts val="0"/>
              </a:spcAft>
              <a:buSzPts val="1400"/>
              <a:buNone/>
            </a:pPr>
            <a:r>
              <a:rPr lang="en-US"/>
              <a:t>Walking through the space</a:t>
            </a:r>
            <a:endParaRPr/>
          </a:p>
          <a:p>
            <a:pPr indent="0" lvl="1" marL="457200" rtl="0" algn="l">
              <a:lnSpc>
                <a:spcPct val="100000"/>
              </a:lnSpc>
              <a:spcBef>
                <a:spcPts val="0"/>
              </a:spcBef>
              <a:spcAft>
                <a:spcPts val="0"/>
              </a:spcAft>
              <a:buSzPts val="1400"/>
              <a:buNone/>
            </a:pPr>
            <a:r>
              <a:rPr lang="en-US"/>
              <a:t>Gardening</a:t>
            </a:r>
            <a:endParaRPr/>
          </a:p>
          <a:p>
            <a:pPr indent="0" lvl="1" marL="457200" rtl="0" algn="l">
              <a:lnSpc>
                <a:spcPct val="100000"/>
              </a:lnSpc>
              <a:spcBef>
                <a:spcPts val="0"/>
              </a:spcBef>
              <a:spcAft>
                <a:spcPts val="0"/>
              </a:spcAft>
              <a:buSzPts val="1400"/>
              <a:buNone/>
            </a:pPr>
            <a:r>
              <a:rPr lang="en-US"/>
              <a:t>Presence of indoor plants</a:t>
            </a:r>
            <a:endParaRPr/>
          </a:p>
          <a:p>
            <a:pPr indent="0" lvl="1" marL="457200" rtl="0" algn="l">
              <a:lnSpc>
                <a:spcPct val="100000"/>
              </a:lnSpc>
              <a:spcBef>
                <a:spcPts val="0"/>
              </a:spcBef>
              <a:spcAft>
                <a:spcPts val="0"/>
              </a:spcAft>
              <a:buSzPts val="1400"/>
              <a:buNone/>
            </a:pPr>
            <a:r>
              <a:rPr lang="en-US"/>
              <a:t>Viewing it through virtual reality or images</a:t>
            </a:r>
            <a:endParaRPr/>
          </a:p>
          <a:p>
            <a:pPr indent="0" lvl="1"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STOP</a:t>
            </a:r>
            <a:endParaRPr/>
          </a:p>
          <a:p>
            <a:pPr indent="0" lvl="0" marL="0" rtl="0" algn="l">
              <a:lnSpc>
                <a:spcPct val="100000"/>
              </a:lnSpc>
              <a:spcBef>
                <a:spcPts val="0"/>
              </a:spcBef>
              <a:spcAft>
                <a:spcPts val="0"/>
              </a:spcAft>
              <a:buSzPts val="1400"/>
              <a:buNone/>
            </a:pPr>
            <a:r>
              <a:rPr lang="en-US"/>
              <a:t>When deciding how best to implement greenspace in a prison environment it is important to consider how </a:t>
            </a:r>
            <a:endParaRPr/>
          </a:p>
          <a:p>
            <a:pPr indent="0" lvl="0" marL="0" rtl="0" algn="l">
              <a:lnSpc>
                <a:spcPct val="100000"/>
              </a:lnSpc>
              <a:spcBef>
                <a:spcPts val="0"/>
              </a:spcBef>
              <a:spcAft>
                <a:spcPts val="0"/>
              </a:spcAft>
              <a:buSzPts val="1400"/>
              <a:buNone/>
            </a:pPr>
            <a:r>
              <a:rPr lang="en-US"/>
              <a:t>-it impacts offenders’ ability to hide contraband and escape </a:t>
            </a:r>
            <a:endParaRPr/>
          </a:p>
          <a:p>
            <a:pPr indent="0" lvl="0" marL="0" rtl="0" algn="l">
              <a:lnSpc>
                <a:spcPct val="100000"/>
              </a:lnSpc>
              <a:spcBef>
                <a:spcPts val="0"/>
              </a:spcBef>
              <a:spcAft>
                <a:spcPts val="0"/>
              </a:spcAft>
              <a:buSzPts val="1400"/>
              <a:buNone/>
            </a:pPr>
            <a:r>
              <a:rPr lang="en-US"/>
              <a:t>-and that viewing from afar with no access can be unsatisfying</a:t>
            </a:r>
            <a:endParaRPr/>
          </a:p>
        </p:txBody>
      </p:sp>
      <p:sp>
        <p:nvSpPr>
          <p:cNvPr id="238" name="Google Shape;23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Noto Sans Symbols"/>
              <a:buNone/>
            </a:pPr>
            <a:r>
              <a:rPr lang="en-US"/>
              <a:t>The artwork on the walls or the colors of a room can impact individuals.</a:t>
            </a:r>
            <a:endParaRPr/>
          </a:p>
          <a:p>
            <a:pPr indent="0" lvl="0" marL="0" rtl="0" algn="l">
              <a:lnSpc>
                <a:spcPct val="100000"/>
              </a:lnSpc>
              <a:spcBef>
                <a:spcPts val="0"/>
              </a:spcBef>
              <a:spcAft>
                <a:spcPts val="0"/>
              </a:spcAft>
              <a:buClr>
                <a:schemeClr val="dk1"/>
              </a:buClr>
              <a:buSzPts val="1200"/>
              <a:buFont typeface="Noto Sans Symbols"/>
              <a:buNone/>
            </a:pPr>
            <a:r>
              <a:t/>
            </a:r>
            <a:endParaRPr/>
          </a:p>
          <a:p>
            <a:pPr indent="0" lvl="0" marL="0" rtl="0" algn="l">
              <a:lnSpc>
                <a:spcPct val="100000"/>
              </a:lnSpc>
              <a:spcBef>
                <a:spcPts val="0"/>
              </a:spcBef>
              <a:spcAft>
                <a:spcPts val="0"/>
              </a:spcAft>
              <a:buClr>
                <a:schemeClr val="dk1"/>
              </a:buClr>
              <a:buSzPts val="1200"/>
              <a:buFont typeface="Noto Sans Symbols"/>
              <a:buNone/>
            </a:pPr>
            <a:r>
              <a:rPr lang="en-US"/>
              <a:t>CLICK</a:t>
            </a:r>
            <a:endParaRPr/>
          </a:p>
          <a:p>
            <a:pPr indent="0" lvl="0" marL="0" rtl="0" algn="l">
              <a:lnSpc>
                <a:spcPct val="100000"/>
              </a:lnSpc>
              <a:spcBef>
                <a:spcPts val="0"/>
              </a:spcBef>
              <a:spcAft>
                <a:spcPts val="0"/>
              </a:spcAft>
              <a:buClr>
                <a:schemeClr val="dk1"/>
              </a:buClr>
              <a:buSzPts val="1200"/>
              <a:buFont typeface="Noto Sans Symbols"/>
              <a:buNone/>
            </a:pPr>
            <a:r>
              <a:rPr lang="en-US"/>
              <a:t>Viewing arts and images affects individuals’ moods. For example, viewing images of dessert positively impact individuals’ moods, while viewing colored nature scenes decrease tension and negative mood.</a:t>
            </a:r>
            <a:endParaRPr/>
          </a:p>
          <a:p>
            <a:pPr indent="0" lvl="0" marL="0" rtl="0" algn="l">
              <a:lnSpc>
                <a:spcPct val="100000"/>
              </a:lnSpc>
              <a:spcBef>
                <a:spcPts val="0"/>
              </a:spcBef>
              <a:spcAft>
                <a:spcPts val="0"/>
              </a:spcAft>
              <a:buClr>
                <a:schemeClr val="dk1"/>
              </a:buClr>
              <a:buSzPts val="1200"/>
              <a:buFont typeface="Noto Sans Symbols"/>
              <a:buNone/>
            </a:pPr>
            <a:r>
              <a:t/>
            </a:r>
            <a:endParaRPr/>
          </a:p>
          <a:p>
            <a:pPr indent="0" lvl="0" marL="0" rtl="0" algn="l">
              <a:lnSpc>
                <a:spcPct val="100000"/>
              </a:lnSpc>
              <a:spcBef>
                <a:spcPts val="0"/>
              </a:spcBef>
              <a:spcAft>
                <a:spcPts val="0"/>
              </a:spcAft>
              <a:buClr>
                <a:schemeClr val="dk1"/>
              </a:buClr>
              <a:buSzPts val="1200"/>
              <a:buFont typeface="Noto Sans Symbols"/>
              <a:buNone/>
            </a:pPr>
            <a:r>
              <a:rPr lang="en-US"/>
              <a:t>CLICK</a:t>
            </a:r>
            <a:endParaRPr/>
          </a:p>
          <a:p>
            <a:pPr indent="0" lvl="0" marL="0" rtl="0" algn="l">
              <a:lnSpc>
                <a:spcPct val="100000"/>
              </a:lnSpc>
              <a:spcBef>
                <a:spcPts val="0"/>
              </a:spcBef>
              <a:spcAft>
                <a:spcPts val="0"/>
              </a:spcAft>
              <a:buClr>
                <a:schemeClr val="dk1"/>
              </a:buClr>
              <a:buSzPts val="1200"/>
              <a:buFont typeface="Noto Sans Symbols"/>
              <a:buNone/>
            </a:pPr>
            <a:r>
              <a:rPr lang="en-US"/>
              <a:t>Emotions are associated with distinct colors</a:t>
            </a:r>
            <a:endParaRPr/>
          </a:p>
          <a:p>
            <a:pPr indent="0" lvl="0" marL="0" rtl="0" algn="l">
              <a:lnSpc>
                <a:spcPct val="100000"/>
              </a:lnSpc>
              <a:spcBef>
                <a:spcPts val="0"/>
              </a:spcBef>
              <a:spcAft>
                <a:spcPts val="0"/>
              </a:spcAft>
              <a:buClr>
                <a:schemeClr val="dk1"/>
              </a:buClr>
              <a:buSzPts val="1200"/>
              <a:buFont typeface="Noto Sans Symbols"/>
              <a:buNone/>
            </a:pPr>
            <a:r>
              <a:t/>
            </a:r>
            <a:endParaRPr/>
          </a:p>
          <a:p>
            <a:pPr indent="0" lvl="0" marL="0" rtl="0" algn="l">
              <a:lnSpc>
                <a:spcPct val="100000"/>
              </a:lnSpc>
              <a:spcBef>
                <a:spcPts val="0"/>
              </a:spcBef>
              <a:spcAft>
                <a:spcPts val="0"/>
              </a:spcAft>
              <a:buClr>
                <a:schemeClr val="dk1"/>
              </a:buClr>
              <a:buSzPts val="1200"/>
              <a:buFont typeface="Noto Sans Symbols"/>
              <a:buNone/>
            </a:pPr>
            <a:r>
              <a:rPr lang="en-US"/>
              <a:t>CLICK</a:t>
            </a:r>
            <a:endParaRPr/>
          </a:p>
          <a:p>
            <a:pPr indent="0" lvl="0" marL="0" rtl="0" algn="l">
              <a:lnSpc>
                <a:spcPct val="100000"/>
              </a:lnSpc>
              <a:spcBef>
                <a:spcPts val="0"/>
              </a:spcBef>
              <a:spcAft>
                <a:spcPts val="0"/>
              </a:spcAft>
              <a:buClr>
                <a:schemeClr val="dk1"/>
              </a:buClr>
              <a:buSzPts val="1200"/>
              <a:buFont typeface="Noto Sans Symbols"/>
              <a:buNone/>
            </a:pPr>
            <a:r>
              <a:rPr lang="en-US"/>
              <a:t>Colors impact individuals’ feeling</a:t>
            </a:r>
            <a:endParaRPr/>
          </a:p>
          <a:p>
            <a:pPr indent="0" lvl="0" marL="0" rtl="0" algn="l">
              <a:lnSpc>
                <a:spcPct val="100000"/>
              </a:lnSpc>
              <a:spcBef>
                <a:spcPts val="0"/>
              </a:spcBef>
              <a:spcAft>
                <a:spcPts val="0"/>
              </a:spcAft>
              <a:buClr>
                <a:schemeClr val="dk1"/>
              </a:buClr>
              <a:buSzPts val="1200"/>
              <a:buFont typeface="Noto Sans Symbols"/>
              <a:buNone/>
            </a:pPr>
            <a:r>
              <a:rPr lang="en-US"/>
              <a:t>For example</a:t>
            </a:r>
            <a:endParaRPr/>
          </a:p>
          <a:p>
            <a:pPr indent="-76200" lvl="1" marL="457200" rtl="0" algn="l">
              <a:lnSpc>
                <a:spcPct val="100000"/>
              </a:lnSpc>
              <a:spcBef>
                <a:spcPts val="0"/>
              </a:spcBef>
              <a:spcAft>
                <a:spcPts val="0"/>
              </a:spcAft>
              <a:buClr>
                <a:schemeClr val="dk1"/>
              </a:buClr>
              <a:buSzPts val="1200"/>
              <a:buFont typeface="Noto Sans Symbols"/>
              <a:buChar char="▪"/>
            </a:pPr>
            <a:r>
              <a:rPr lang="en-US"/>
              <a:t>Red elicits increases in feelings of arousal, stimulation, warmth, and excitement (vs Blue and Gray) </a:t>
            </a:r>
            <a:endParaRPr/>
          </a:p>
          <a:p>
            <a:pPr indent="-76200" lvl="1" marL="457200" rtl="0" algn="l">
              <a:lnSpc>
                <a:spcPct val="100000"/>
              </a:lnSpc>
              <a:spcBef>
                <a:spcPts val="0"/>
              </a:spcBef>
              <a:spcAft>
                <a:spcPts val="0"/>
              </a:spcAft>
              <a:buClr>
                <a:schemeClr val="dk1"/>
              </a:buClr>
              <a:buSzPts val="1200"/>
              <a:buFont typeface="Noto Sans Symbols"/>
              <a:buChar char="▪"/>
            </a:pPr>
            <a:r>
              <a:rPr lang="en-US"/>
              <a:t>Blue elicits feelings of spaciousness, restfulness, calm, and peacefulness (vs Red) </a:t>
            </a:r>
            <a:endParaRPr/>
          </a:p>
          <a:p>
            <a:pPr indent="-76200" lvl="1" marL="457200" rtl="0" algn="l">
              <a:lnSpc>
                <a:spcPct val="100000"/>
              </a:lnSpc>
              <a:spcBef>
                <a:spcPts val="0"/>
              </a:spcBef>
              <a:spcAft>
                <a:spcPts val="0"/>
              </a:spcAft>
              <a:buClr>
                <a:schemeClr val="dk1"/>
              </a:buClr>
              <a:buSzPts val="1200"/>
              <a:buFont typeface="Noto Sans Symbols"/>
              <a:buChar char="▪"/>
            </a:pPr>
            <a:r>
              <a:rPr b="1" lang="en-US"/>
              <a:t>STOP </a:t>
            </a:r>
            <a:r>
              <a:rPr lang="en-US"/>
              <a:t>Gray elicits feelings of calm and peacefulness (vs Blue)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STOP</a:t>
            </a:r>
            <a:endParaRPr/>
          </a:p>
          <a:p>
            <a:pPr indent="0" lvl="0" marL="0" rtl="0" algn="l">
              <a:lnSpc>
                <a:spcPct val="100000"/>
              </a:lnSpc>
              <a:spcBef>
                <a:spcPts val="0"/>
              </a:spcBef>
              <a:spcAft>
                <a:spcPts val="0"/>
              </a:spcAft>
              <a:buSzPts val="1400"/>
              <a:buNone/>
            </a:pPr>
            <a:r>
              <a:rPr lang="en-US"/>
              <a:t>Color images are from a study where people picked the color that represented each emotion (Gilebrt, Fridlund, &amp; Lucchina, 2016). Relaxed, Anger, Romantic, and Sad are the emotions depicted.</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Viewing abstract art is associated with feelings of fear and sadness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Realistic images evoke more emotion than artistic images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251" name="Google Shape;25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interactions between staff and offenders has been shown to have an impact on offender functioning.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Positive, supportive interactions with staff help ease offenders’ transitions to prison and new housing units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When staff recognize positive changes in offenders it validates their hard work and feels rewarding, This encourages offenders to keep with the positive changes and leads to more positive and fulfilling self-images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Social distance is the level of trust and perceived similarity between 2 individuals. If there is large social distance, re-entry into community can be hindered because offenders do NOT feel they are understood, have support, and someone they can trust. A firm, fair, and caring approach reduces the likelihood of recidivism.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Communication is the first line of defense and effective communication can prevent incidents and increase overall facility safety. When engaging with offenders, keeping one’s promises and commitments, answering their questions or directing them to someone who can if you cannot all increase your credibility with offenders. Communication can also be used to defuse situations. Through communication staff gain more understanding of the offenders and the knowledge about their interactions and happening, which can be used to prevent incidents and increase safety.</a:t>
            </a:r>
            <a:endParaRPr/>
          </a:p>
        </p:txBody>
      </p:sp>
      <p:sp>
        <p:nvSpPr>
          <p:cNvPr id="262" name="Google Shape;26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Dynamic security is the continuous monitoring of prison security through  staff/offender interactions in order to create a safer environments; it is based on firmness and fairness. Staff are trained and encouraged to develop personal relationships with offenders, getting to know and understand them as individuals, be sympathetic to personal, and engage in meaningful conversations with them – all of this while still maintaining a level of distance and professionalism. This leads to staff building rapport and networking with offenders. These relationships allow staff to gather intelligence through offenders sharing information and through staff observation – as staff get to know the offenders they are able to notice subtle changes (e.g., behavioral) and interrupt events at that stage before they escalate.  Offenders are kept busy and encouraged to participate in constructive and purposeful activities that contribute to their reintegration into the community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Dynamic security is an additional level security – it does not replace physical security (walls, bars, locks, alarm systems) or procedural security (rules relating to movement, possessions, searches), rather it is used with these other levels of security to further increase security and safety by knowing what is going on in a prison.</a:t>
            </a:r>
            <a:endParaRPr/>
          </a:p>
        </p:txBody>
      </p:sp>
      <p:sp>
        <p:nvSpPr>
          <p:cNvPr id="272" name="Google Shape;27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daily interactions between staff and offenders greatly influences offenders’ behaviors and attitudes. Dynamic security has been associated with a variety of positive outcomes.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When offenders are treated with humanity, dignity, and fairly they are less likely to cause disruption and disorder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And are more likely to respect and accept staff authority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When staff know the offenders on a more personal level, they are able to recognize how the offenders are adjusting to their environment and if they are emotionally and behaviorally stable. If changes are noticed, staff are able to have a conversation with the offenders to determine what is going on and refer them to any needed services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There is an overall increase in awareness of what is occurring in the unit/facility. Because staff are viewed as approachable and offenders have confidence in staff, good quality information is received from and about offenders, which can be used to prevent escapes and control problems/criminal activity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rtl="0" algn="l">
              <a:lnSpc>
                <a:spcPct val="100000"/>
              </a:lnSpc>
              <a:spcBef>
                <a:spcPts val="0"/>
              </a:spcBef>
              <a:spcAft>
                <a:spcPts val="0"/>
              </a:spcAft>
              <a:buSzPts val="1400"/>
              <a:buNone/>
            </a:pPr>
            <a:r>
              <a:rPr lang="en-US"/>
              <a:t>Overall, dynamic security is associated with safer environments for both staff and offenders. Through staff’s positive interactions and rapport building with offenders, they are able to anticipate and prevent problems before they arise.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STOP</a:t>
            </a:r>
            <a:endParaRPr/>
          </a:p>
          <a:p>
            <a:pPr indent="0" lvl="0" marL="0" rtl="0" algn="l">
              <a:lnSpc>
                <a:spcPct val="100000"/>
              </a:lnSpc>
              <a:spcBef>
                <a:spcPts val="0"/>
              </a:spcBef>
              <a:spcAft>
                <a:spcPts val="0"/>
              </a:spcAft>
              <a:buSzPts val="1400"/>
              <a:buNone/>
            </a:pPr>
            <a:r>
              <a:rPr lang="en-US"/>
              <a:t>There is increased risk of manipulation of staff so it is important to train staff on how to engage in these interpersonal interactions while maintaining boundaries, staff can be rotated so they are not with the same set of offenders for too long, routine and random searches of staff entering prison, etc.</a:t>
            </a:r>
            <a:endParaRPr/>
          </a:p>
          <a:p>
            <a:pPr indent="0" lvl="0" marL="0" rtl="0" algn="l">
              <a:lnSpc>
                <a:spcPct val="100000"/>
              </a:lnSpc>
              <a:spcBef>
                <a:spcPts val="0"/>
              </a:spcBef>
              <a:spcAft>
                <a:spcPts val="0"/>
              </a:spcAft>
              <a:buSzPts val="1400"/>
              <a:buNone/>
            </a:pPr>
            <a:r>
              <a:t/>
            </a:r>
            <a:endParaRPr/>
          </a:p>
        </p:txBody>
      </p:sp>
      <p:sp>
        <p:nvSpPr>
          <p:cNvPr id="284" name="Google Shape;28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Communication – we will be as transparent as possible in this process and will work with each facility to create changes that best serve them and we will keep everyone informed of the outcomes of these changes. Throughout the entire process we would like feedback from you (feedback loop). That communication process begins today…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Training development – as we move forward with the initiative we will provide everyone with the necessary training and other resources needed to successfully implement the various changes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Surveys and focus groups asking your thoughts, opinions, and experiences on things related to the normalization initiative. The UCCS research team will be collecting and analyzing the data to determine how the normalization initiative has impacted the CDOC</a:t>
            </a:r>
            <a:endParaRPr/>
          </a:p>
        </p:txBody>
      </p:sp>
      <p:sp>
        <p:nvSpPr>
          <p:cNvPr id="293" name="Google Shape;29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Today we are going to begin with a brief presentation on normalization and some of the proposed changes. This will make sure was are all on the same page and have the same background as we begin our discussion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will be giving you handouts so you will be able to reference them as we all work together in this initiative and for you to share with others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want to hear your thoughts! We want to know what you think of the initiative, what changes would potentially work for your area and your facility, the impact of the changes, and any hesitations you may have. etc</a:t>
            </a:r>
            <a:endParaRPr/>
          </a:p>
        </p:txBody>
      </p:sp>
      <p:sp>
        <p:nvSpPr>
          <p:cNvPr id="102" name="Google Shape;10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WIG #1: with this WIG comes the following</a:t>
            </a:r>
            <a:endParaRPr/>
          </a:p>
          <a:p>
            <a:pPr indent="0" lvl="0" marL="0" rtl="0" algn="l">
              <a:lnSpc>
                <a:spcPct val="100000"/>
              </a:lnSpc>
              <a:spcBef>
                <a:spcPts val="0"/>
              </a:spcBef>
              <a:spcAft>
                <a:spcPts val="0"/>
              </a:spcAft>
              <a:buSzPts val="1400"/>
              <a:buNone/>
            </a:pPr>
            <a:r>
              <a:rPr lang="en-US" sz="1200"/>
              <a:t>-By September 1, 2019, establish policy for prison normalization principles and ensure initial implementation of the principles in the facilities by September 30, 2019</a:t>
            </a:r>
            <a:endParaRPr/>
          </a:p>
          <a:p>
            <a:pPr indent="0" lvl="0" marL="0" rtl="0" algn="l">
              <a:lnSpc>
                <a:spcPct val="100000"/>
              </a:lnSpc>
              <a:spcBef>
                <a:spcPts val="0"/>
              </a:spcBef>
              <a:spcAft>
                <a:spcPts val="0"/>
              </a:spcAft>
              <a:buSzPts val="1400"/>
              <a:buNone/>
            </a:pPr>
            <a:r>
              <a:rPr lang="en-US" sz="1200"/>
              <a:t>-Ensure full operational implementation of twenty principles of prison normalization in facilities by March 30, 2020</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sz="1200"/>
              <a:t>Important to note that the 2 other WIGS also relate directly to normalization., They are…</a:t>
            </a:r>
            <a:endParaRPr/>
          </a:p>
          <a:p>
            <a:pPr indent="0" lvl="0" marL="0" rtl="0" algn="l">
              <a:lnSpc>
                <a:spcPct val="100000"/>
              </a:lnSpc>
              <a:spcBef>
                <a:spcPts val="0"/>
              </a:spcBef>
              <a:spcAft>
                <a:spcPts val="0"/>
              </a:spcAft>
              <a:buSzPts val="1400"/>
              <a:buNone/>
            </a:pPr>
            <a:r>
              <a:rPr lang="en-US" sz="1200"/>
              <a:t>CLICK</a:t>
            </a:r>
            <a:endParaRPr/>
          </a:p>
          <a:p>
            <a:pPr indent="0" lvl="0" marL="0" rtl="0" algn="l">
              <a:lnSpc>
                <a:spcPct val="100000"/>
              </a:lnSpc>
              <a:spcBef>
                <a:spcPts val="0"/>
              </a:spcBef>
              <a:spcAft>
                <a:spcPts val="0"/>
              </a:spcAft>
              <a:buSzPts val="1400"/>
              <a:buNone/>
            </a:pPr>
            <a:r>
              <a:rPr lang="en-US" sz="1200"/>
              <a:t>2. Increase the percentage of parolees who are employed</a:t>
            </a:r>
            <a:endParaRPr/>
          </a:p>
          <a:p>
            <a:pPr indent="0" lvl="0" marL="0" rtl="0" algn="l">
              <a:lnSpc>
                <a:spcPct val="100000"/>
              </a:lnSpc>
              <a:spcBef>
                <a:spcPts val="0"/>
              </a:spcBef>
              <a:spcAft>
                <a:spcPts val="0"/>
              </a:spcAft>
              <a:buSzPts val="1400"/>
              <a:buNone/>
            </a:pPr>
            <a:r>
              <a:rPr lang="en-US" sz="1200"/>
              <a:t>3. Improve culture within DOC and decrease labor shortage</a:t>
            </a:r>
            <a:endParaRPr/>
          </a:p>
          <a:p>
            <a:pPr indent="0" lvl="0" marL="0" rtl="0" algn="l">
              <a:lnSpc>
                <a:spcPct val="100000"/>
              </a:lnSpc>
              <a:spcBef>
                <a:spcPts val="0"/>
              </a:spcBef>
              <a:spcAft>
                <a:spcPts val="0"/>
              </a:spcAft>
              <a:buSzPts val="1400"/>
              <a:buNone/>
            </a:pPr>
            <a:r>
              <a:t/>
            </a:r>
            <a:endParaRPr/>
          </a:p>
        </p:txBody>
      </p:sp>
      <p:sp>
        <p:nvSpPr>
          <p:cNvPr id="113" name="Google Shape;11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a:solidFill>
                  <a:schemeClr val="dk1"/>
                </a:solidFill>
                <a:latin typeface="Calibri"/>
                <a:ea typeface="Calibri"/>
                <a:cs typeface="Calibri"/>
                <a:sym typeface="Calibri"/>
              </a:rPr>
              <a:t>Normalization is achieved through various concepts and changes, each of which are supported by scientific research. Today, we will be discussing some of the research that supports a few of the suggested changes to correctional environments.</a:t>
            </a:r>
            <a:endParaRPr/>
          </a:p>
        </p:txBody>
      </p:sp>
      <p:sp>
        <p:nvSpPr>
          <p:cNvPr id="123" name="Google Shape;1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we move forward with the normalization initiative, considering potential changes and beginning to implement changes it is important to note that any of the proposed or implemented changes should…</a:t>
            </a:r>
            <a:endParaRPr/>
          </a:p>
          <a:p>
            <a:pPr indent="0" lvl="0" marL="0" rtl="0" algn="l">
              <a:lnSpc>
                <a:spcPct val="100000"/>
              </a:lnSpc>
              <a:spcBef>
                <a:spcPts val="0"/>
              </a:spcBef>
              <a:spcAft>
                <a:spcPts val="0"/>
              </a:spcAft>
              <a:buSzPts val="1400"/>
              <a:buNone/>
            </a:pPr>
            <a:r>
              <a:t/>
            </a:r>
            <a:endParaRPr/>
          </a:p>
          <a:p>
            <a:pPr indent="-228600" lvl="0" marL="228600" rtl="0" algn="l">
              <a:lnSpc>
                <a:spcPct val="100000"/>
              </a:lnSpc>
              <a:spcBef>
                <a:spcPts val="0"/>
              </a:spcBef>
              <a:spcAft>
                <a:spcPts val="0"/>
              </a:spcAft>
              <a:buClr>
                <a:schemeClr val="dk1"/>
              </a:buClr>
              <a:buSzPts val="1200"/>
              <a:buFont typeface="Calibri"/>
              <a:buAutoNum type="arabicParenR"/>
            </a:pPr>
            <a:r>
              <a:rPr lang="en-US"/>
              <a:t>Not increase inherent risks – that is, we do not want to have any changes (physical or procedural) that will increase risk/danger for staff or offenders</a:t>
            </a:r>
            <a:endParaRPr/>
          </a:p>
          <a:p>
            <a:pPr indent="-228600" lvl="0" marL="228600" rtl="0" algn="l">
              <a:lnSpc>
                <a:spcPct val="100000"/>
              </a:lnSpc>
              <a:spcBef>
                <a:spcPts val="0"/>
              </a:spcBef>
              <a:spcAft>
                <a:spcPts val="0"/>
              </a:spcAft>
              <a:buClr>
                <a:schemeClr val="dk1"/>
              </a:buClr>
              <a:buSzPts val="1200"/>
              <a:buFont typeface="Calibri"/>
              <a:buAutoNum type="arabicParenR"/>
            </a:pPr>
            <a:r>
              <a:rPr lang="en-US"/>
              <a:t>Not increase staff workload – these changes should improve the overall work environment and staff-offender interactions, they should not create more work for staff</a:t>
            </a:r>
            <a:endParaRPr/>
          </a:p>
          <a:p>
            <a:pPr indent="-228600" lvl="0" marL="228600" rtl="0" algn="l">
              <a:lnSpc>
                <a:spcPct val="100000"/>
              </a:lnSpc>
              <a:spcBef>
                <a:spcPts val="0"/>
              </a:spcBef>
              <a:spcAft>
                <a:spcPts val="0"/>
              </a:spcAft>
              <a:buClr>
                <a:schemeClr val="dk1"/>
              </a:buClr>
              <a:buSzPts val="1200"/>
              <a:buFont typeface="Calibri"/>
              <a:buAutoNum type="arabicParenR"/>
            </a:pPr>
            <a:r>
              <a:rPr lang="en-US"/>
              <a:t>Not perpetuate an us versus them culture – the objective is to break the paradigm of us versus them, not create any new divisions</a:t>
            </a:r>
            <a:endParaRPr/>
          </a:p>
        </p:txBody>
      </p:sp>
      <p:sp>
        <p:nvSpPr>
          <p:cNvPr id="135" name="Google Shape;13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initial area of focus for our normalization initiative is to change the physical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are considering implementing a variety of changes that have been used to normalize other correctional environments such as…</a:t>
            </a:r>
            <a:endParaRPr/>
          </a:p>
          <a:p>
            <a:pPr indent="0" lvl="0" marL="0" rtl="0" algn="l">
              <a:lnSpc>
                <a:spcPct val="100000"/>
              </a:lnSpc>
              <a:spcBef>
                <a:spcPts val="0"/>
              </a:spcBef>
              <a:spcAft>
                <a:spcPts val="0"/>
              </a:spcAft>
              <a:buSzPts val="1400"/>
              <a:buNone/>
            </a:pPr>
            <a:r>
              <a:rPr lang="en-US"/>
              <a:t>Painting walls and adding color to communal spaces</a:t>
            </a:r>
            <a:endParaRPr/>
          </a:p>
          <a:p>
            <a:pPr indent="0" lvl="0" marL="0" rtl="0" algn="l">
              <a:lnSpc>
                <a:spcPct val="100000"/>
              </a:lnSpc>
              <a:spcBef>
                <a:spcPts val="0"/>
              </a:spcBef>
              <a:spcAft>
                <a:spcPts val="0"/>
              </a:spcAft>
              <a:buSzPts val="1400"/>
              <a:buNone/>
            </a:pPr>
            <a:r>
              <a:rPr lang="en-US"/>
              <a:t>Planting gardens, trees, and flowers</a:t>
            </a:r>
            <a:endParaRPr/>
          </a:p>
          <a:p>
            <a:pPr indent="0" lvl="0" marL="0" rtl="0" algn="l">
              <a:lnSpc>
                <a:spcPct val="100000"/>
              </a:lnSpc>
              <a:spcBef>
                <a:spcPts val="0"/>
              </a:spcBef>
              <a:spcAft>
                <a:spcPts val="0"/>
              </a:spcAft>
              <a:buSzPts val="1400"/>
              <a:buNone/>
            </a:pPr>
            <a:r>
              <a:rPr lang="en-US"/>
              <a:t>Changing fluorescent lights and increasing natural light</a:t>
            </a:r>
            <a:endParaRPr/>
          </a:p>
          <a:p>
            <a:pPr indent="0" lvl="0" marL="0" rtl="0" algn="l">
              <a:lnSpc>
                <a:spcPct val="100000"/>
              </a:lnSpc>
              <a:spcBef>
                <a:spcPts val="0"/>
              </a:spcBef>
              <a:spcAft>
                <a:spcPts val="0"/>
              </a:spcAft>
              <a:buSzPts val="1400"/>
              <a:buNone/>
            </a:pPr>
            <a:r>
              <a:rPr lang="en-US"/>
              <a:t>Unbolting furniture and changing fixtures</a:t>
            </a:r>
            <a:endParaRPr/>
          </a:p>
          <a:p>
            <a:pPr indent="0" lvl="0" marL="0" rtl="0" algn="l">
              <a:lnSpc>
                <a:spcPct val="100000"/>
              </a:lnSpc>
              <a:spcBef>
                <a:spcPts val="0"/>
              </a:spcBef>
              <a:spcAft>
                <a:spcPts val="0"/>
              </a:spcAft>
              <a:buSzPts val="1400"/>
              <a:buNone/>
            </a:pPr>
            <a:r>
              <a:rPr lang="en-US"/>
              <a:t>Integrating music and cooking spaces</a:t>
            </a:r>
            <a:endParaRPr/>
          </a:p>
        </p:txBody>
      </p:sp>
      <p:sp>
        <p:nvSpPr>
          <p:cNvPr id="168" name="Google Shape;16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Research has linked listening to classical or instrumental music to increases in relaxation and reductions in</a:t>
            </a:r>
            <a:endParaRPr/>
          </a:p>
          <a:p>
            <a:pPr indent="0" lvl="0" marL="0" marR="0" rtl="0" algn="l">
              <a:lnSpc>
                <a:spcPct val="100000"/>
              </a:lnSpc>
              <a:spcBef>
                <a:spcPts val="0"/>
              </a:spcBef>
              <a:spcAft>
                <a:spcPts val="0"/>
              </a:spcAft>
              <a:buClr>
                <a:schemeClr val="dk1"/>
              </a:buClr>
              <a:buSzPts val="1200"/>
              <a:buFont typeface="Calibri"/>
              <a:buNone/>
            </a:pPr>
            <a:r>
              <a:rPr lang="en-US" sz="1200"/>
              <a:t>Anxiety</a:t>
            </a:r>
            <a:endParaRPr/>
          </a:p>
          <a:p>
            <a:pPr indent="0" lvl="0" marL="0" marR="0" rtl="0" algn="l">
              <a:lnSpc>
                <a:spcPct val="100000"/>
              </a:lnSpc>
              <a:spcBef>
                <a:spcPts val="0"/>
              </a:spcBef>
              <a:spcAft>
                <a:spcPts val="0"/>
              </a:spcAft>
              <a:buClr>
                <a:schemeClr val="dk1"/>
              </a:buClr>
              <a:buSzPts val="1200"/>
              <a:buFont typeface="Calibri"/>
              <a:buNone/>
            </a:pPr>
            <a:r>
              <a:rPr lang="en-US" sz="1200"/>
              <a:t>Tension</a:t>
            </a:r>
            <a:endParaRPr/>
          </a:p>
          <a:p>
            <a:pPr indent="0" lvl="0" marL="0" marR="0" rtl="0" algn="l">
              <a:lnSpc>
                <a:spcPct val="100000"/>
              </a:lnSpc>
              <a:spcBef>
                <a:spcPts val="0"/>
              </a:spcBef>
              <a:spcAft>
                <a:spcPts val="0"/>
              </a:spcAft>
              <a:buClr>
                <a:schemeClr val="dk1"/>
              </a:buClr>
              <a:buSzPts val="1200"/>
              <a:buFont typeface="Calibri"/>
              <a:buNone/>
            </a:pPr>
            <a:r>
              <a:rPr lang="en-US" sz="1200"/>
              <a:t>Stress</a:t>
            </a:r>
            <a:endParaRPr/>
          </a:p>
          <a:p>
            <a:pPr indent="0" lvl="0" marL="0" marR="0" rtl="0" algn="l">
              <a:lnSpc>
                <a:spcPct val="100000"/>
              </a:lnSpc>
              <a:spcBef>
                <a:spcPts val="0"/>
              </a:spcBef>
              <a:spcAft>
                <a:spcPts val="0"/>
              </a:spcAft>
              <a:buClr>
                <a:schemeClr val="dk1"/>
              </a:buClr>
              <a:buSzPts val="1200"/>
              <a:buFont typeface="Calibri"/>
              <a:buNone/>
            </a:pPr>
            <a:r>
              <a:rPr lang="en-US" sz="1200"/>
              <a:t>Anger</a:t>
            </a:r>
            <a:endParaRPr/>
          </a:p>
          <a:p>
            <a:pPr indent="0" lvl="0" marL="0" marR="0" rtl="0" algn="l">
              <a:lnSpc>
                <a:spcPct val="100000"/>
              </a:lnSpc>
              <a:spcBef>
                <a:spcPts val="0"/>
              </a:spcBef>
              <a:spcAft>
                <a:spcPts val="0"/>
              </a:spcAft>
              <a:buClr>
                <a:schemeClr val="dk1"/>
              </a:buClr>
              <a:buSzPts val="1200"/>
              <a:buFont typeface="Calibri"/>
              <a:buNone/>
            </a:pPr>
            <a:r>
              <a:rPr lang="en-US" sz="1200"/>
              <a:t>And aggression</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CLICK:</a:t>
            </a:r>
            <a:endParaRPr/>
          </a:p>
          <a:p>
            <a:pPr indent="0" lvl="0" marL="0" marR="0" rtl="0" algn="l">
              <a:lnSpc>
                <a:spcPct val="100000"/>
              </a:lnSpc>
              <a:spcBef>
                <a:spcPts val="0"/>
              </a:spcBef>
              <a:spcAft>
                <a:spcPts val="0"/>
              </a:spcAft>
              <a:buClr>
                <a:schemeClr val="dk1"/>
              </a:buClr>
              <a:buSzPts val="1200"/>
              <a:buFont typeface="Calibri"/>
              <a:buNone/>
            </a:pPr>
            <a:r>
              <a:rPr lang="en-US" sz="1200"/>
              <a:t>Interestingly, music with fast rhythms or tempos can have similar beneficial effects when the individual is able to select their own music </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Before implementing music in a correctional environment, it is important to test if the music fits the cultural background of the offenders and their general music preferences.</a:t>
            </a:r>
            <a:endParaRPr/>
          </a:p>
          <a:p>
            <a:pPr indent="0" lvl="0" marL="0" marR="0" rtl="0" algn="l">
              <a:lnSpc>
                <a:spcPct val="100000"/>
              </a:lnSpc>
              <a:spcBef>
                <a:spcPts val="0"/>
              </a:spcBef>
              <a:spcAft>
                <a:spcPts val="0"/>
              </a:spcAft>
              <a:buClr>
                <a:schemeClr val="dk1"/>
              </a:buClr>
              <a:buSzPts val="1200"/>
              <a:buFont typeface="Calibri"/>
              <a:buNone/>
            </a:pPr>
            <a:r>
              <a:rPr lang="en-US" sz="1200"/>
              <a:t>Forcing individuals to listen to music over loud speakers that does not match their preferences may reduce the beneficial effects music has to offer.</a:t>
            </a:r>
            <a:endParaRPr/>
          </a:p>
          <a:p>
            <a:pPr indent="0" lvl="0" marL="0" marR="0" rtl="0" algn="l">
              <a:lnSpc>
                <a:spcPct val="100000"/>
              </a:lnSpc>
              <a:spcBef>
                <a:spcPts val="0"/>
              </a:spcBef>
              <a:spcAft>
                <a:spcPts val="0"/>
              </a:spcAft>
              <a:buClr>
                <a:schemeClr val="dk1"/>
              </a:buClr>
              <a:buSzPts val="1200"/>
              <a:buFont typeface="Calibri"/>
              <a:buNone/>
            </a:pPr>
            <a:r>
              <a:t/>
            </a:r>
            <a:endParaRPr b="1" sz="1200"/>
          </a:p>
          <a:p>
            <a:pPr indent="0" lvl="0" marL="0" marR="0" rtl="0" algn="l">
              <a:lnSpc>
                <a:spcPct val="100000"/>
              </a:lnSpc>
              <a:spcBef>
                <a:spcPts val="0"/>
              </a:spcBef>
              <a:spcAft>
                <a:spcPts val="0"/>
              </a:spcAft>
              <a:buClr>
                <a:schemeClr val="dk1"/>
              </a:buClr>
              <a:buSzPts val="1200"/>
              <a:buFont typeface="Calibri"/>
              <a:buNone/>
            </a:pPr>
            <a:r>
              <a:rPr b="1" lang="en-US" sz="1200"/>
              <a:t>STOP</a:t>
            </a:r>
            <a:endParaRPr/>
          </a:p>
          <a:p>
            <a:pPr indent="0" lvl="0" marL="0" marR="0" rtl="0" algn="l">
              <a:lnSpc>
                <a:spcPct val="100000"/>
              </a:lnSpc>
              <a:spcBef>
                <a:spcPts val="0"/>
              </a:spcBef>
              <a:spcAft>
                <a:spcPts val="0"/>
              </a:spcAft>
              <a:buClr>
                <a:schemeClr val="dk1"/>
              </a:buClr>
              <a:buSzPts val="1200"/>
              <a:buFont typeface="Calibri"/>
              <a:buNone/>
            </a:pPr>
            <a:r>
              <a:rPr lang="en-US" sz="1200" u="sng"/>
              <a:t>Just in case there is a question</a:t>
            </a:r>
            <a:r>
              <a:rPr lang="en-US" sz="1200"/>
              <a:t>: unpreferred music with fast rhythms or tempos does not reduce stress and tension</a:t>
            </a:r>
            <a:endParaRPr sz="1200"/>
          </a:p>
          <a:p>
            <a:pPr indent="0" lvl="0" marL="0" rtl="0" algn="l">
              <a:lnSpc>
                <a:spcPct val="100000"/>
              </a:lnSpc>
              <a:spcBef>
                <a:spcPts val="0"/>
              </a:spcBef>
              <a:spcAft>
                <a:spcPts val="0"/>
              </a:spcAft>
              <a:buSzPts val="1400"/>
              <a:buNone/>
            </a:pPr>
            <a:r>
              <a:t/>
            </a:r>
            <a:endParaRPr/>
          </a:p>
        </p:txBody>
      </p:sp>
      <p:sp>
        <p:nvSpPr>
          <p:cNvPr id="207" name="Google Shape;20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amount of and type of light present can greatly impact individuals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marR="0" rtl="0" algn="l">
              <a:lnSpc>
                <a:spcPct val="100000"/>
              </a:lnSpc>
              <a:spcBef>
                <a:spcPts val="0"/>
              </a:spcBef>
              <a:spcAft>
                <a:spcPts val="0"/>
              </a:spcAft>
              <a:buClr>
                <a:srgbClr val="FFFFFF"/>
              </a:buClr>
              <a:buSzPts val="1200"/>
              <a:buFont typeface="Calibri"/>
              <a:buNone/>
            </a:pPr>
            <a:r>
              <a:rPr lang="en-US" sz="1200">
                <a:solidFill>
                  <a:srgbClr val="FFFFFF"/>
                </a:solidFill>
              </a:rPr>
              <a:t>Dawn simulation lighting, that is lighting that gradually increases in intensity beginning 30 minutes prior to wake-up time increases alertness during the day, positive mood, well-being and cognitive performance.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marR="0" rtl="0" algn="l">
              <a:lnSpc>
                <a:spcPct val="100000"/>
              </a:lnSpc>
              <a:spcBef>
                <a:spcPts val="0"/>
              </a:spcBef>
              <a:spcAft>
                <a:spcPts val="0"/>
              </a:spcAft>
              <a:buClr>
                <a:srgbClr val="FFFFFF"/>
              </a:buClr>
              <a:buSzPts val="1200"/>
              <a:buFont typeface="Calibri"/>
              <a:buNone/>
            </a:pPr>
            <a:r>
              <a:rPr lang="en-US" sz="1200">
                <a:solidFill>
                  <a:srgbClr val="FFFFFF"/>
                </a:solidFill>
              </a:rPr>
              <a:t>Artificial light exposure to blue light vs white fluorescent light increases positive mood, well-being, alertness, productivity and leads to quicker relaxation following a stressor.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CLICK</a:t>
            </a:r>
            <a:endParaRPr/>
          </a:p>
          <a:p>
            <a:pPr indent="0" lvl="0" marL="0" marR="0" rtl="0" algn="l">
              <a:lnSpc>
                <a:spcPct val="100000"/>
              </a:lnSpc>
              <a:spcBef>
                <a:spcPts val="0"/>
              </a:spcBef>
              <a:spcAft>
                <a:spcPts val="0"/>
              </a:spcAft>
              <a:buClr>
                <a:srgbClr val="FFFFFF"/>
              </a:buClr>
              <a:buSzPts val="1200"/>
              <a:buFont typeface="Calibri"/>
              <a:buNone/>
            </a:pPr>
            <a:r>
              <a:rPr lang="en-US" sz="1200">
                <a:solidFill>
                  <a:srgbClr val="FFFFFF"/>
                </a:solidFill>
              </a:rPr>
              <a:t>Natural light during the day regulates circadian rhythms which are individuals 24 hour sleep-wake cycles, improves sleep quality, reduces depressive symptoms, improves mood, increases productivity throughout the day.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FFFFFF"/>
              </a:solidFill>
            </a:endParaRPr>
          </a:p>
          <a:p>
            <a:pPr indent="0" lvl="0" marL="0" marR="0" rtl="0" algn="l">
              <a:lnSpc>
                <a:spcPct val="100000"/>
              </a:lnSpc>
              <a:spcBef>
                <a:spcPts val="0"/>
              </a:spcBef>
              <a:spcAft>
                <a:spcPts val="0"/>
              </a:spcAft>
              <a:buClr>
                <a:srgbClr val="FFFFFF"/>
              </a:buClr>
              <a:buSzPts val="1200"/>
              <a:buFont typeface="Calibri"/>
              <a:buNone/>
            </a:pPr>
            <a:r>
              <a:rPr b="1" lang="en-US" sz="1200">
                <a:solidFill>
                  <a:srgbClr val="FFFFFF"/>
                </a:solidFill>
              </a:rPr>
              <a:t>STOP</a:t>
            </a:r>
            <a:endParaRPr/>
          </a:p>
          <a:p>
            <a:pPr indent="0" lvl="0" marL="0" marR="0" rtl="0" algn="l">
              <a:lnSpc>
                <a:spcPct val="100000"/>
              </a:lnSpc>
              <a:spcBef>
                <a:spcPts val="0"/>
              </a:spcBef>
              <a:spcAft>
                <a:spcPts val="0"/>
              </a:spcAft>
              <a:buClr>
                <a:srgbClr val="FFFFFF"/>
              </a:buClr>
              <a:buSzPts val="1200"/>
              <a:buFont typeface="Calibri"/>
              <a:buNone/>
            </a:pPr>
            <a:r>
              <a:rPr lang="en-US" sz="1200" u="sng">
                <a:solidFill>
                  <a:srgbClr val="FFFFFF"/>
                </a:solidFill>
              </a:rPr>
              <a:t>In case there is a question:</a:t>
            </a:r>
            <a:endParaRPr/>
          </a:p>
          <a:p>
            <a:pPr indent="0" lvl="0" marL="0" rtl="0" algn="l">
              <a:lnSpc>
                <a:spcPct val="100000"/>
              </a:lnSpc>
              <a:spcBef>
                <a:spcPts val="0"/>
              </a:spcBef>
              <a:spcAft>
                <a:spcPts val="0"/>
              </a:spcAft>
              <a:buSzPts val="1400"/>
              <a:buNone/>
            </a:pPr>
            <a:r>
              <a:rPr lang="en-US"/>
              <a:t>Light at Night</a:t>
            </a:r>
            <a:endParaRPr/>
          </a:p>
          <a:p>
            <a:pPr indent="0" lvl="0" marL="0" rtl="0" algn="l">
              <a:lnSpc>
                <a:spcPct val="100000"/>
              </a:lnSpc>
              <a:spcBef>
                <a:spcPts val="0"/>
              </a:spcBef>
              <a:spcAft>
                <a:spcPts val="0"/>
              </a:spcAft>
              <a:buClr>
                <a:schemeClr val="dk1"/>
              </a:buClr>
              <a:buSzPts val="1200"/>
              <a:buFont typeface="Noto Sans Symbols"/>
              <a:buChar char="▪"/>
            </a:pPr>
            <a:r>
              <a:rPr lang="en-US" sz="1200"/>
              <a:t>Disrupts circadian rhythms</a:t>
            </a:r>
            <a:endParaRPr/>
          </a:p>
          <a:p>
            <a:pPr indent="0" lvl="0" marL="0" rtl="0" algn="l">
              <a:lnSpc>
                <a:spcPct val="100000"/>
              </a:lnSpc>
              <a:spcBef>
                <a:spcPts val="0"/>
              </a:spcBef>
              <a:spcAft>
                <a:spcPts val="0"/>
              </a:spcAft>
              <a:buClr>
                <a:schemeClr val="dk1"/>
              </a:buClr>
              <a:buSzPts val="1200"/>
              <a:buFont typeface="Noto Sans Symbols"/>
              <a:buChar char="▪"/>
            </a:pPr>
            <a:r>
              <a:rPr lang="en-US" sz="1200"/>
              <a:t> More difficult to fall asleep</a:t>
            </a:r>
            <a:endParaRPr/>
          </a:p>
          <a:p>
            <a:pPr indent="0" lvl="0" marL="0" rtl="0" algn="l">
              <a:lnSpc>
                <a:spcPct val="100000"/>
              </a:lnSpc>
              <a:spcBef>
                <a:spcPts val="0"/>
              </a:spcBef>
              <a:spcAft>
                <a:spcPts val="0"/>
              </a:spcAft>
              <a:buClr>
                <a:schemeClr val="dk1"/>
              </a:buClr>
              <a:buSzPts val="1200"/>
              <a:buFont typeface="Noto Sans Symbols"/>
              <a:buChar char="▪"/>
            </a:pPr>
            <a:r>
              <a:rPr lang="en-US" sz="1200"/>
              <a:t>Negative Moods</a:t>
            </a:r>
            <a:endParaRPr/>
          </a:p>
          <a:p>
            <a:pPr indent="0" lvl="0" marL="0" rtl="0" algn="l">
              <a:lnSpc>
                <a:spcPct val="100000"/>
              </a:lnSpc>
              <a:spcBef>
                <a:spcPts val="0"/>
              </a:spcBef>
              <a:spcAft>
                <a:spcPts val="0"/>
              </a:spcAft>
              <a:buClr>
                <a:schemeClr val="dk1"/>
              </a:buClr>
              <a:buSzPts val="1200"/>
              <a:buFont typeface="Noto Sans Symbols"/>
              <a:buChar char="▪"/>
            </a:pPr>
            <a:r>
              <a:rPr lang="en-US" sz="1200"/>
              <a:t>Higher likelihood of exhibiting depressive symptoms</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FFFFFF"/>
              </a:solidFill>
            </a:endParaRPr>
          </a:p>
        </p:txBody>
      </p:sp>
      <p:sp>
        <p:nvSpPr>
          <p:cNvPr id="215" name="Google Shape;21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blank">
  <p:cSld name="BLANK">
    <p:spTree>
      <p:nvGrpSpPr>
        <p:cNvPr id="16" name="Shape 16"/>
        <p:cNvGrpSpPr/>
        <p:nvPr/>
      </p:nvGrpSpPr>
      <p:grpSpPr>
        <a:xfrm>
          <a:off x="0" y="0"/>
          <a:ext cx="0" cy="0"/>
          <a:chOff x="0" y="0"/>
          <a:chExt cx="0" cy="0"/>
        </a:xfrm>
      </p:grpSpPr>
      <p:sp>
        <p:nvSpPr>
          <p:cNvPr id="17" name="Google Shape;17;p19"/>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9"/>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8" name="Shape 78"/>
        <p:cNvGrpSpPr/>
        <p:nvPr/>
      </p:nvGrpSpPr>
      <p:grpSpPr>
        <a:xfrm>
          <a:off x="0" y="0"/>
          <a:ext cx="0" cy="0"/>
          <a:chOff x="0" y="0"/>
          <a:chExt cx="0" cy="0"/>
        </a:xfrm>
      </p:grpSpPr>
      <p:sp>
        <p:nvSpPr>
          <p:cNvPr id="79" name="Google Shape;79;p2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8"/>
          <p:cNvSpPr txBox="1"/>
          <p:nvPr>
            <p:ph idx="1" type="body"/>
          </p:nvPr>
        </p:nvSpPr>
        <p:spPr>
          <a:xfrm rot="5400000">
            <a:off x="3872484" y="-562355"/>
            <a:ext cx="4023360" cy="9720071"/>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1" name="Google Shape;81;p28"/>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8"/>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8"/>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84" name="Shape 84"/>
        <p:cNvGrpSpPr/>
        <p:nvPr/>
      </p:nvGrpSpPr>
      <p:grpSpPr>
        <a:xfrm>
          <a:off x="0" y="0"/>
          <a:ext cx="0" cy="0"/>
          <a:chOff x="0" y="0"/>
          <a:chExt cx="0" cy="0"/>
        </a:xfrm>
      </p:grpSpPr>
      <p:sp>
        <p:nvSpPr>
          <p:cNvPr id="85" name="Google Shape;85;p29"/>
          <p:cNvSpPr txBox="1"/>
          <p:nvPr>
            <p:ph type="title"/>
          </p:nvPr>
        </p:nvSpPr>
        <p:spPr>
          <a:xfrm rot="5400000">
            <a:off x="7334250"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9"/>
          <p:cNvSpPr txBox="1"/>
          <p:nvPr>
            <p:ph idx="1" type="body"/>
          </p:nvPr>
        </p:nvSpPr>
        <p:spPr>
          <a:xfrm rot="5400000">
            <a:off x="2076450"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29"/>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9"/>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9"/>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90" name="Google Shape;90;p29"/>
          <p:cNvCxnSpPr/>
          <p:nvPr/>
        </p:nvCxnSpPr>
        <p:spPr>
          <a:xfrm rot="10800000">
            <a:off x="10058400" y="59263"/>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0" name="Shape 20"/>
        <p:cNvGrpSpPr/>
        <p:nvPr/>
      </p:nvGrpSpPr>
      <p:grpSpPr>
        <a:xfrm>
          <a:off x="0" y="0"/>
          <a:ext cx="0" cy="0"/>
          <a:chOff x="0" y="0"/>
          <a:chExt cx="0" cy="0"/>
        </a:xfrm>
      </p:grpSpPr>
      <p:sp>
        <p:nvSpPr>
          <p:cNvPr id="21" name="Google Shape;21;p2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 name="Google Shape;23;p20"/>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0"/>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26" name="Shape 26"/>
        <p:cNvGrpSpPr/>
        <p:nvPr/>
      </p:nvGrpSpPr>
      <p:grpSpPr>
        <a:xfrm>
          <a:off x="0" y="0"/>
          <a:ext cx="0" cy="0"/>
          <a:chOff x="0" y="0"/>
          <a:chExt cx="0" cy="0"/>
        </a:xfrm>
      </p:grpSpPr>
      <p:sp>
        <p:nvSpPr>
          <p:cNvPr id="27" name="Google Shape;27;p21"/>
          <p:cNvSpPr/>
          <p:nvPr/>
        </p:nvSpPr>
        <p:spPr>
          <a:xfrm>
            <a:off x="0" y="-1"/>
            <a:ext cx="12192000" cy="4572001"/>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1"/>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64132"/>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464132"/>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30" name="Google Shape;30;p21"/>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1"/>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33" name="Google Shape;33;p21"/>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spTree>
      <p:nvGrpSpPr>
        <p:cNvPr id="34" name="Shape 34"/>
        <p:cNvGrpSpPr/>
        <p:nvPr/>
      </p:nvGrpSpPr>
      <p:grpSpPr>
        <a:xfrm>
          <a:off x="0" y="0"/>
          <a:ext cx="0" cy="0"/>
          <a:chOff x="0" y="0"/>
          <a:chExt cx="0" cy="0"/>
        </a:xfrm>
      </p:grpSpPr>
      <p:sp>
        <p:nvSpPr>
          <p:cNvPr id="35" name="Google Shape;35;p22"/>
          <p:cNvSpPr/>
          <p:nvPr/>
        </p:nvSpPr>
        <p:spPr>
          <a:xfrm>
            <a:off x="0" y="-1"/>
            <a:ext cx="12192000" cy="45720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2"/>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64132"/>
              </a:buClr>
              <a:buSzPts val="5000"/>
              <a:buFont typeface="Twentieth Century"/>
              <a:buNone/>
              <a:defRPr b="0"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2"/>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464132"/>
                </a:solidFill>
              </a:defRPr>
            </a:lvl1pPr>
            <a:lvl2pPr indent="-228600" lvl="1" marL="914400" algn="l">
              <a:lnSpc>
                <a:spcPct val="90000"/>
              </a:lnSpc>
              <a:spcBef>
                <a:spcPts val="200"/>
              </a:spcBef>
              <a:spcAft>
                <a:spcPts val="0"/>
              </a:spcAft>
              <a:buSzPts val="1800"/>
              <a:buNone/>
              <a:defRPr sz="1800">
                <a:solidFill>
                  <a:srgbClr val="8C8B8A"/>
                </a:solidFill>
              </a:defRPr>
            </a:lvl2pPr>
            <a:lvl3pPr indent="-228600" lvl="2" marL="1371600" algn="l">
              <a:lnSpc>
                <a:spcPct val="90000"/>
              </a:lnSpc>
              <a:spcBef>
                <a:spcPts val="400"/>
              </a:spcBef>
              <a:spcAft>
                <a:spcPts val="0"/>
              </a:spcAft>
              <a:buSzPts val="1600"/>
              <a:buNone/>
              <a:defRPr sz="1600">
                <a:solidFill>
                  <a:srgbClr val="8C8B8A"/>
                </a:solidFill>
              </a:defRPr>
            </a:lvl3pPr>
            <a:lvl4pPr indent="-228600" lvl="3" marL="1828800" algn="l">
              <a:lnSpc>
                <a:spcPct val="90000"/>
              </a:lnSpc>
              <a:spcBef>
                <a:spcPts val="400"/>
              </a:spcBef>
              <a:spcAft>
                <a:spcPts val="0"/>
              </a:spcAft>
              <a:buSzPts val="1400"/>
              <a:buNone/>
              <a:defRPr sz="1400">
                <a:solidFill>
                  <a:srgbClr val="8C8B8A"/>
                </a:solidFill>
              </a:defRPr>
            </a:lvl4pPr>
            <a:lvl5pPr indent="-228600" lvl="4" marL="2286000" algn="l">
              <a:lnSpc>
                <a:spcPct val="90000"/>
              </a:lnSpc>
              <a:spcBef>
                <a:spcPts val="400"/>
              </a:spcBef>
              <a:spcAft>
                <a:spcPts val="0"/>
              </a:spcAft>
              <a:buSzPts val="1400"/>
              <a:buNone/>
              <a:defRPr sz="1400">
                <a:solidFill>
                  <a:srgbClr val="8C8B8A"/>
                </a:solidFill>
              </a:defRPr>
            </a:lvl5pPr>
            <a:lvl6pPr indent="-228600" lvl="5" marL="2743200" algn="l">
              <a:lnSpc>
                <a:spcPct val="90000"/>
              </a:lnSpc>
              <a:spcBef>
                <a:spcPts val="400"/>
              </a:spcBef>
              <a:spcAft>
                <a:spcPts val="0"/>
              </a:spcAft>
              <a:buSzPts val="1400"/>
              <a:buNone/>
              <a:defRPr sz="1400">
                <a:solidFill>
                  <a:srgbClr val="8C8B8A"/>
                </a:solidFill>
              </a:defRPr>
            </a:lvl6pPr>
            <a:lvl7pPr indent="-228600" lvl="6" marL="3200400" algn="l">
              <a:lnSpc>
                <a:spcPct val="90000"/>
              </a:lnSpc>
              <a:spcBef>
                <a:spcPts val="400"/>
              </a:spcBef>
              <a:spcAft>
                <a:spcPts val="0"/>
              </a:spcAft>
              <a:buSzPts val="1400"/>
              <a:buNone/>
              <a:defRPr sz="1400">
                <a:solidFill>
                  <a:srgbClr val="8C8B8A"/>
                </a:solidFill>
              </a:defRPr>
            </a:lvl7pPr>
            <a:lvl8pPr indent="-228600" lvl="7" marL="3657600" algn="l">
              <a:lnSpc>
                <a:spcPct val="90000"/>
              </a:lnSpc>
              <a:spcBef>
                <a:spcPts val="400"/>
              </a:spcBef>
              <a:spcAft>
                <a:spcPts val="0"/>
              </a:spcAft>
              <a:buSzPts val="1400"/>
              <a:buNone/>
              <a:defRPr sz="1400">
                <a:solidFill>
                  <a:srgbClr val="8C8B8A"/>
                </a:solidFill>
              </a:defRPr>
            </a:lvl8pPr>
            <a:lvl9pPr indent="-228600" lvl="8" marL="4114800" algn="l">
              <a:lnSpc>
                <a:spcPct val="90000"/>
              </a:lnSpc>
              <a:spcBef>
                <a:spcPts val="400"/>
              </a:spcBef>
              <a:spcAft>
                <a:spcPts val="400"/>
              </a:spcAft>
              <a:buSzPts val="1400"/>
              <a:buNone/>
              <a:defRPr sz="1400">
                <a:solidFill>
                  <a:srgbClr val="8C8B8A"/>
                </a:solidFill>
              </a:defRPr>
            </a:lvl9pPr>
          </a:lstStyle>
          <a:p/>
        </p:txBody>
      </p:sp>
      <p:sp>
        <p:nvSpPr>
          <p:cNvPr id="38" name="Google Shape;38;p22"/>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2"/>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2"/>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41" name="Google Shape;41;p22"/>
          <p:cNvCxnSpPr/>
          <p:nvPr/>
        </p:nvCxnSpPr>
        <p:spPr>
          <a:xfrm rot="10800000">
            <a:off x="8386842" y="5264106"/>
            <a:ext cx="0" cy="91440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2" name="Shape 42"/>
        <p:cNvGrpSpPr/>
        <p:nvPr/>
      </p:nvGrpSpPr>
      <p:grpSpPr>
        <a:xfrm>
          <a:off x="0" y="0"/>
          <a:ext cx="0" cy="0"/>
          <a:chOff x="0" y="0"/>
          <a:chExt cx="0" cy="0"/>
        </a:xfrm>
      </p:grpSpPr>
      <p:sp>
        <p:nvSpPr>
          <p:cNvPr id="43" name="Google Shape;43;p2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 type="body"/>
          </p:nvPr>
        </p:nvSpPr>
        <p:spPr>
          <a:xfrm>
            <a:off x="1024128"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 name="Google Shape;45;p23"/>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23"/>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3"/>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3"/>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 name="Shape 49"/>
        <p:cNvGrpSpPr/>
        <p:nvPr/>
      </p:nvGrpSpPr>
      <p:grpSpPr>
        <a:xfrm>
          <a:off x="0" y="0"/>
          <a:ext cx="0" cy="0"/>
          <a:chOff x="0" y="0"/>
          <a:chExt cx="0" cy="0"/>
        </a:xfrm>
      </p:grpSpPr>
      <p:sp>
        <p:nvSpPr>
          <p:cNvPr id="50" name="Google Shape;50;p2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679B9A"/>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2" name="Google Shape;52;p24"/>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24"/>
          <p:cNvSpPr txBox="1"/>
          <p:nvPr>
            <p:ph idx="3" type="body"/>
          </p:nvPr>
        </p:nvSpPr>
        <p:spPr>
          <a:xfrm>
            <a:off x="5989320"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679B9A"/>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24"/>
          <p:cNvSpPr txBox="1"/>
          <p:nvPr>
            <p:ph idx="4" type="body"/>
          </p:nvPr>
        </p:nvSpPr>
        <p:spPr>
          <a:xfrm>
            <a:off x="5989320"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24"/>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4"/>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4"/>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8" name="Shape 58"/>
        <p:cNvGrpSpPr/>
        <p:nvPr/>
      </p:nvGrpSpPr>
      <p:grpSpPr>
        <a:xfrm>
          <a:off x="0" y="0"/>
          <a:ext cx="0" cy="0"/>
          <a:chOff x="0" y="0"/>
          <a:chExt cx="0" cy="0"/>
        </a:xfrm>
      </p:grpSpPr>
      <p:sp>
        <p:nvSpPr>
          <p:cNvPr id="59" name="Google Shape;59;p2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5"/>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5"/>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5"/>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3" name="Shape 63"/>
        <p:cNvGrpSpPr/>
        <p:nvPr/>
      </p:nvGrpSpPr>
      <p:grpSpPr>
        <a:xfrm>
          <a:off x="0" y="0"/>
          <a:ext cx="0" cy="0"/>
          <a:chOff x="0" y="0"/>
          <a:chExt cx="0" cy="0"/>
        </a:xfrm>
      </p:grpSpPr>
      <p:sp>
        <p:nvSpPr>
          <p:cNvPr id="64" name="Google Shape;64;p26"/>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464132"/>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6"/>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66" name="Google Shape;66;p26"/>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7" name="Google Shape;67;p26"/>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6"/>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6"/>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70" name="Shape 70"/>
        <p:cNvGrpSpPr/>
        <p:nvPr/>
      </p:nvGrpSpPr>
      <p:grpSpPr>
        <a:xfrm>
          <a:off x="0" y="0"/>
          <a:ext cx="0" cy="0"/>
          <a:chOff x="0" y="0"/>
          <a:chExt cx="0" cy="0"/>
        </a:xfrm>
      </p:grpSpPr>
      <p:sp>
        <p:nvSpPr>
          <p:cNvPr id="71" name="Google Shape;71;p27"/>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64132"/>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p:nvPr>
            <p:ph idx="2" type="pic"/>
          </p:nvPr>
        </p:nvSpPr>
        <p:spPr>
          <a:xfrm>
            <a:off x="0" y="-1"/>
            <a:ext cx="12188952" cy="4572000"/>
          </a:xfrm>
          <a:prstGeom prst="rect">
            <a:avLst/>
          </a:prstGeom>
          <a:solidFill>
            <a:srgbClr val="C3D7D7"/>
          </a:solidFill>
          <a:ln>
            <a:noFill/>
          </a:ln>
        </p:spPr>
        <p:txBody>
          <a:bodyPr anchorCtr="0" anchor="t" bIns="45700" lIns="457200" spcFirstLastPara="1" rIns="45700" wrap="square" tIns="365750">
            <a:normAutofit/>
          </a:bodyPr>
          <a:lstStyle>
            <a:lvl1pPr lvl="0" marR="0" rtl="0" algn="l">
              <a:lnSpc>
                <a:spcPct val="90000"/>
              </a:lnSpc>
              <a:spcBef>
                <a:spcPts val="1200"/>
              </a:spcBef>
              <a:spcAft>
                <a:spcPts val="0"/>
              </a:spcAft>
              <a:buClr>
                <a:schemeClr val="accent2"/>
              </a:buClr>
              <a:buSzPts val="3200"/>
              <a:buFont typeface="Twentieth Century"/>
              <a:buNone/>
              <a:defRPr b="0" i="0" sz="3200" u="none" cap="none" strike="noStrike">
                <a:solidFill>
                  <a:schemeClr val="dk1"/>
                </a:solidFill>
                <a:latin typeface="Twentieth Century"/>
                <a:ea typeface="Twentieth Century"/>
                <a:cs typeface="Twentieth Century"/>
                <a:sym typeface="Twentieth Century"/>
              </a:defRPr>
            </a:lvl1pPr>
            <a:lvl2pPr lvl="1" marR="0" rtl="0" algn="l">
              <a:lnSpc>
                <a:spcPct val="90000"/>
              </a:lnSpc>
              <a:spcBef>
                <a:spcPts val="200"/>
              </a:spcBef>
              <a:spcAft>
                <a:spcPts val="0"/>
              </a:spcAft>
              <a:buClr>
                <a:schemeClr val="accent2"/>
              </a:buClr>
              <a:buSzPts val="2800"/>
              <a:buFont typeface="Noto Sans Symbols"/>
              <a:buNone/>
              <a:defRPr b="0" i="0" sz="2800" u="none" cap="none" strike="noStrike">
                <a:solidFill>
                  <a:schemeClr val="dk1"/>
                </a:solidFill>
                <a:latin typeface="Twentieth Century"/>
                <a:ea typeface="Twentieth Century"/>
                <a:cs typeface="Twentieth Century"/>
                <a:sym typeface="Twentieth Century"/>
              </a:defRPr>
            </a:lvl2pPr>
            <a:lvl3pPr lvl="2" marR="0" rtl="0" algn="l">
              <a:lnSpc>
                <a:spcPct val="90000"/>
              </a:lnSpc>
              <a:spcBef>
                <a:spcPts val="400"/>
              </a:spcBef>
              <a:spcAft>
                <a:spcPts val="0"/>
              </a:spcAft>
              <a:buClr>
                <a:schemeClr val="accent2"/>
              </a:buClr>
              <a:buSzPts val="2400"/>
              <a:buFont typeface="Noto Sans Symbols"/>
              <a:buNone/>
              <a:defRPr b="0" i="0" sz="2400" u="none" cap="none" strike="noStrike">
                <a:solidFill>
                  <a:schemeClr val="dk1"/>
                </a:solidFill>
                <a:latin typeface="Twentieth Century"/>
                <a:ea typeface="Twentieth Century"/>
                <a:cs typeface="Twentieth Century"/>
                <a:sym typeface="Twentieth Century"/>
              </a:defRPr>
            </a:lvl3pPr>
            <a:lvl4pPr lvl="3"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4pPr>
            <a:lvl5pPr lvl="4"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5pPr>
            <a:lvl6pPr lvl="5"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6pPr>
            <a:lvl7pPr lvl="6"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7pPr>
            <a:lvl8pPr lvl="7"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8pPr>
            <a:lvl9pPr lvl="8" marR="0" rtl="0" algn="l">
              <a:lnSpc>
                <a:spcPct val="90000"/>
              </a:lnSpc>
              <a:spcBef>
                <a:spcPts val="400"/>
              </a:spcBef>
              <a:spcAft>
                <a:spcPts val="40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9pPr>
          </a:lstStyle>
          <a:p/>
        </p:txBody>
      </p:sp>
      <p:sp>
        <p:nvSpPr>
          <p:cNvPr id="73" name="Google Shape;73;p27"/>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464132"/>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4" name="Google Shape;74;p27"/>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7"/>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77" name="Google Shape;77;p27"/>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464132"/>
              </a:buClr>
              <a:buSzPts val="5000"/>
              <a:buFont typeface="Twentieth Century"/>
              <a:buNone/>
              <a:defRPr b="0" i="0" sz="5000" u="none" cap="none" strike="noStrike">
                <a:solidFill>
                  <a:srgbClr val="46413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2"/>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2"/>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18"/>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46413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18"/>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46413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18"/>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18"/>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jp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
          <p:cNvPicPr preferRelativeResize="0"/>
          <p:nvPr/>
        </p:nvPicPr>
        <p:blipFill rotWithShape="1">
          <a:blip r:embed="rId3">
            <a:alphaModFix/>
          </a:blip>
          <a:srcRect b="0" l="0" r="0" t="0"/>
          <a:stretch/>
        </p:blipFill>
        <p:spPr>
          <a:xfrm>
            <a:off x="0" y="0"/>
            <a:ext cx="12192000" cy="8135007"/>
          </a:xfrm>
          <a:prstGeom prst="rect">
            <a:avLst/>
          </a:prstGeom>
          <a:blipFill rotWithShape="1">
            <a:blip r:embed="rId4">
              <a:alphaModFix amt="39000"/>
            </a:blip>
            <a:tile algn="tl" flip="none" tx="0" sx="100000" ty="0" sy="100000"/>
          </a:blipFill>
          <a:ln>
            <a:noFill/>
          </a:ln>
        </p:spPr>
      </p:pic>
      <p:sp>
        <p:nvSpPr>
          <p:cNvPr id="97" name="Google Shape;97;p1"/>
          <p:cNvSpPr txBox="1"/>
          <p:nvPr/>
        </p:nvSpPr>
        <p:spPr>
          <a:xfrm>
            <a:off x="-588900" y="-383825"/>
            <a:ext cx="12780900" cy="1824900"/>
          </a:xfrm>
          <a:prstGeom prst="rect">
            <a:avLst/>
          </a:prstGeom>
          <a:noFill/>
          <a:ln>
            <a:noFill/>
          </a:ln>
        </p:spPr>
        <p:txBody>
          <a:bodyPr anchorCtr="0" anchor="b" bIns="45700" lIns="91425" spcFirstLastPara="1" rIns="91425" wrap="square" tIns="45700">
            <a:normAutofit/>
          </a:bodyPr>
          <a:lstStyle/>
          <a:p>
            <a:pPr indent="0" lvl="0" marL="0" marR="0" rtl="0" algn="r">
              <a:lnSpc>
                <a:spcPct val="80000"/>
              </a:lnSpc>
              <a:spcBef>
                <a:spcPts val="0"/>
              </a:spcBef>
              <a:spcAft>
                <a:spcPts val="0"/>
              </a:spcAft>
              <a:buClr>
                <a:schemeClr val="lt1"/>
              </a:buClr>
              <a:buSzPts val="6000"/>
              <a:buFont typeface="Twentieth Century"/>
              <a:buNone/>
            </a:pPr>
            <a:r>
              <a:rPr b="1" i="0" lang="en-US" sz="4000" u="none" cap="none" strike="noStrike">
                <a:solidFill>
                  <a:schemeClr val="lt1"/>
                </a:solidFill>
                <a:latin typeface="Comfortaa"/>
                <a:ea typeface="Comfortaa"/>
                <a:cs typeface="Comfortaa"/>
                <a:sym typeface="Comfortaa"/>
              </a:rPr>
              <a:t>COLORADO DEPARTMENT OF CORRECTIONS </a:t>
            </a:r>
            <a:br>
              <a:rPr b="1" i="0" lang="en-US" sz="4000" u="none" cap="none" strike="noStrike">
                <a:solidFill>
                  <a:schemeClr val="lt1"/>
                </a:solidFill>
                <a:latin typeface="Comfortaa"/>
                <a:ea typeface="Comfortaa"/>
                <a:cs typeface="Comfortaa"/>
                <a:sym typeface="Comfortaa"/>
              </a:rPr>
            </a:br>
            <a:r>
              <a:rPr b="1" i="0" lang="en-US" sz="4000" u="none" cap="none" strike="noStrike">
                <a:solidFill>
                  <a:schemeClr val="lt1"/>
                </a:solidFill>
                <a:latin typeface="Comfortaa"/>
                <a:ea typeface="Comfortaa"/>
                <a:cs typeface="Comfortaa"/>
                <a:sym typeface="Comfortaa"/>
              </a:rPr>
              <a:t>NORMALIZATION INITIATIVE</a:t>
            </a:r>
            <a:endParaRPr b="1" i="0" sz="4000" u="none" cap="none" strike="noStrike">
              <a:solidFill>
                <a:srgbClr val="000000"/>
              </a:solidFill>
              <a:latin typeface="Comfortaa"/>
              <a:ea typeface="Comfortaa"/>
              <a:cs typeface="Comfortaa"/>
              <a:sym typeface="Comfortaa"/>
            </a:endParaRPr>
          </a:p>
        </p:txBody>
      </p:sp>
      <p:pic>
        <p:nvPicPr>
          <p:cNvPr id="98" name="Google Shape;98;p1"/>
          <p:cNvPicPr preferRelativeResize="0"/>
          <p:nvPr/>
        </p:nvPicPr>
        <p:blipFill rotWithShape="1">
          <a:blip r:embed="rId5">
            <a:alphaModFix/>
          </a:blip>
          <a:srcRect b="0" l="0" r="0" t="0"/>
          <a:stretch/>
        </p:blipFill>
        <p:spPr>
          <a:xfrm>
            <a:off x="239153" y="5515134"/>
            <a:ext cx="1167172" cy="12243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6" name="Shape 226"/>
        <p:cNvGrpSpPr/>
        <p:nvPr/>
      </p:nvGrpSpPr>
      <p:grpSpPr>
        <a:xfrm>
          <a:off x="0" y="0"/>
          <a:ext cx="0" cy="0"/>
          <a:chOff x="0" y="0"/>
          <a:chExt cx="0" cy="0"/>
        </a:xfrm>
      </p:grpSpPr>
      <p:sp>
        <p:nvSpPr>
          <p:cNvPr id="227" name="Google Shape;227;p10"/>
          <p:cNvSpPr/>
          <p:nvPr/>
        </p:nvSpPr>
        <p:spPr>
          <a:xfrm>
            <a:off x="327546" y="321732"/>
            <a:ext cx="5141002" cy="614897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28" name="Google Shape;228;p10"/>
          <p:cNvSpPr txBox="1"/>
          <p:nvPr>
            <p:ph type="title"/>
          </p:nvPr>
        </p:nvSpPr>
        <p:spPr>
          <a:xfrm>
            <a:off x="1024129" y="585216"/>
            <a:ext cx="40283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5400"/>
              <a:buFont typeface="Twentieth Century"/>
              <a:buNone/>
            </a:pPr>
            <a:r>
              <a:rPr lang="en-US" sz="5400">
                <a:solidFill>
                  <a:srgbClr val="FFFFFF"/>
                </a:solidFill>
              </a:rPr>
              <a:t>WHAT IS GREEN SPACE?</a:t>
            </a:r>
            <a:endParaRPr/>
          </a:p>
        </p:txBody>
      </p:sp>
      <p:cxnSp>
        <p:nvCxnSpPr>
          <p:cNvPr id="229" name="Google Shape;229;p10"/>
          <p:cNvCxnSpPr/>
          <p:nvPr/>
        </p:nvCxnSpPr>
        <p:spPr>
          <a:xfrm rot="10800000">
            <a:off x="762000" y="826324"/>
            <a:ext cx="0" cy="914400"/>
          </a:xfrm>
          <a:prstGeom prst="straightConnector1">
            <a:avLst/>
          </a:prstGeom>
          <a:noFill/>
          <a:ln cap="flat" cmpd="sng" w="19050">
            <a:solidFill>
              <a:srgbClr val="EDECE4"/>
            </a:solidFill>
            <a:prstDash val="solid"/>
            <a:round/>
            <a:headEnd len="sm" w="sm" type="none"/>
            <a:tailEnd len="sm" w="sm" type="none"/>
          </a:ln>
        </p:spPr>
      </p:cxnSp>
      <p:sp>
        <p:nvSpPr>
          <p:cNvPr id="230" name="Google Shape;230;p10"/>
          <p:cNvSpPr txBox="1"/>
          <p:nvPr>
            <p:ph idx="1" type="body"/>
          </p:nvPr>
        </p:nvSpPr>
        <p:spPr>
          <a:xfrm>
            <a:off x="1024129" y="2286000"/>
            <a:ext cx="3570173" cy="3986784"/>
          </a:xfrm>
          <a:prstGeom prst="rect">
            <a:avLst/>
          </a:prstGeom>
          <a:noFill/>
          <a:ln>
            <a:noFill/>
          </a:ln>
        </p:spPr>
        <p:txBody>
          <a:bodyPr anchorCtr="0" anchor="t" bIns="45700" lIns="45700" spcFirstLastPara="1" rIns="45700" wrap="square" tIns="45700">
            <a:normAutofit/>
          </a:bodyPr>
          <a:lstStyle/>
          <a:p>
            <a:pPr indent="-211455" lvl="0" marL="91440" rtl="0" algn="l">
              <a:lnSpc>
                <a:spcPct val="90000"/>
              </a:lnSpc>
              <a:spcBef>
                <a:spcPts val="0"/>
              </a:spcBef>
              <a:spcAft>
                <a:spcPts val="0"/>
              </a:spcAft>
              <a:buSzPts val="3330"/>
              <a:buChar char=" "/>
            </a:pPr>
            <a:r>
              <a:rPr lang="en-US" sz="3330">
                <a:solidFill>
                  <a:srgbClr val="FFFFFF"/>
                </a:solidFill>
              </a:rPr>
              <a:t>Grass</a:t>
            </a:r>
            <a:endParaRPr/>
          </a:p>
          <a:p>
            <a:pPr indent="-211455" lvl="0" marL="91440" rtl="0" algn="l">
              <a:lnSpc>
                <a:spcPct val="90000"/>
              </a:lnSpc>
              <a:spcBef>
                <a:spcPts val="1400"/>
              </a:spcBef>
              <a:spcAft>
                <a:spcPts val="0"/>
              </a:spcAft>
              <a:buSzPts val="3330"/>
              <a:buChar char=" "/>
            </a:pPr>
            <a:r>
              <a:rPr lang="en-US" sz="3330">
                <a:solidFill>
                  <a:srgbClr val="FFFFFF"/>
                </a:solidFill>
              </a:rPr>
              <a:t>Gardens Structures</a:t>
            </a:r>
            <a:endParaRPr/>
          </a:p>
          <a:p>
            <a:pPr indent="-211455" lvl="0" marL="91440" rtl="0" algn="l">
              <a:lnSpc>
                <a:spcPct val="90000"/>
              </a:lnSpc>
              <a:spcBef>
                <a:spcPts val="1400"/>
              </a:spcBef>
              <a:spcAft>
                <a:spcPts val="0"/>
              </a:spcAft>
              <a:buSzPts val="3330"/>
              <a:buChar char=" "/>
            </a:pPr>
            <a:r>
              <a:rPr lang="en-US" sz="3330">
                <a:solidFill>
                  <a:srgbClr val="FFFFFF"/>
                </a:solidFill>
              </a:rPr>
              <a:t>Trees</a:t>
            </a:r>
            <a:endParaRPr/>
          </a:p>
          <a:p>
            <a:pPr indent="-211455" lvl="0" marL="91440" rtl="0" algn="l">
              <a:lnSpc>
                <a:spcPct val="90000"/>
              </a:lnSpc>
              <a:spcBef>
                <a:spcPts val="1400"/>
              </a:spcBef>
              <a:spcAft>
                <a:spcPts val="0"/>
              </a:spcAft>
              <a:buSzPts val="3330"/>
              <a:buChar char=" "/>
            </a:pPr>
            <a:r>
              <a:rPr lang="en-US" sz="3330">
                <a:solidFill>
                  <a:srgbClr val="FFFFFF"/>
                </a:solidFill>
              </a:rPr>
              <a:t>Flowers</a:t>
            </a:r>
            <a:endParaRPr/>
          </a:p>
          <a:p>
            <a:pPr indent="-211455" lvl="0" marL="91440" rtl="0" algn="l">
              <a:lnSpc>
                <a:spcPct val="90000"/>
              </a:lnSpc>
              <a:spcBef>
                <a:spcPts val="1400"/>
              </a:spcBef>
              <a:spcAft>
                <a:spcPts val="0"/>
              </a:spcAft>
              <a:buSzPts val="3330"/>
              <a:buChar char=" "/>
            </a:pPr>
            <a:r>
              <a:rPr lang="en-US" sz="3330">
                <a:solidFill>
                  <a:srgbClr val="FFFFFF"/>
                </a:solidFill>
              </a:rPr>
              <a:t>Plants</a:t>
            </a:r>
            <a:endParaRPr/>
          </a:p>
          <a:p>
            <a:pPr indent="-211455" lvl="0" marL="91440" rtl="0" algn="l">
              <a:lnSpc>
                <a:spcPct val="90000"/>
              </a:lnSpc>
              <a:spcBef>
                <a:spcPts val="1400"/>
              </a:spcBef>
              <a:spcAft>
                <a:spcPts val="0"/>
              </a:spcAft>
              <a:buSzPts val="3330"/>
              <a:buChar char=" "/>
            </a:pPr>
            <a:r>
              <a:rPr lang="en-US" sz="3330">
                <a:solidFill>
                  <a:srgbClr val="FFFFFF"/>
                </a:solidFill>
              </a:rPr>
              <a:t>Landscaping</a:t>
            </a:r>
            <a:endParaRPr/>
          </a:p>
        </p:txBody>
      </p:sp>
      <p:pic>
        <p:nvPicPr>
          <p:cNvPr id="231" name="Google Shape;231;p10"/>
          <p:cNvPicPr preferRelativeResize="0"/>
          <p:nvPr/>
        </p:nvPicPr>
        <p:blipFill rotWithShape="1">
          <a:blip r:embed="rId3">
            <a:alphaModFix/>
          </a:blip>
          <a:srcRect b="2" l="15184" r="7041" t="0"/>
          <a:stretch/>
        </p:blipFill>
        <p:spPr>
          <a:xfrm>
            <a:off x="5626826" y="321731"/>
            <a:ext cx="3798244" cy="3674848"/>
          </a:xfrm>
          <a:prstGeom prst="rect">
            <a:avLst/>
          </a:prstGeom>
          <a:noFill/>
          <a:ln>
            <a:noFill/>
          </a:ln>
        </p:spPr>
      </p:pic>
      <p:pic>
        <p:nvPicPr>
          <p:cNvPr id="232" name="Google Shape;232;p10"/>
          <p:cNvPicPr preferRelativeResize="0"/>
          <p:nvPr/>
        </p:nvPicPr>
        <p:blipFill rotWithShape="1">
          <a:blip r:embed="rId4">
            <a:alphaModFix/>
          </a:blip>
          <a:srcRect b="0" l="13820" r="30216" t="0"/>
          <a:stretch/>
        </p:blipFill>
        <p:spPr>
          <a:xfrm>
            <a:off x="9583347" y="321734"/>
            <a:ext cx="2286921" cy="2727667"/>
          </a:xfrm>
          <a:prstGeom prst="rect">
            <a:avLst/>
          </a:prstGeom>
          <a:noFill/>
          <a:ln>
            <a:noFill/>
          </a:ln>
        </p:spPr>
      </p:pic>
      <p:pic>
        <p:nvPicPr>
          <p:cNvPr id="233" name="Google Shape;233;p10"/>
          <p:cNvPicPr preferRelativeResize="0"/>
          <p:nvPr/>
        </p:nvPicPr>
        <p:blipFill rotWithShape="1">
          <a:blip r:embed="rId5">
            <a:alphaModFix/>
          </a:blip>
          <a:srcRect b="6" l="6171" r="6" t="0"/>
          <a:stretch/>
        </p:blipFill>
        <p:spPr>
          <a:xfrm>
            <a:off x="9583346" y="3210266"/>
            <a:ext cx="2286921" cy="3249800"/>
          </a:xfrm>
          <a:prstGeom prst="rect">
            <a:avLst/>
          </a:prstGeom>
          <a:noFill/>
          <a:ln>
            <a:noFill/>
          </a:ln>
        </p:spPr>
      </p:pic>
      <p:pic>
        <p:nvPicPr>
          <p:cNvPr id="234" name="Google Shape;234;p10"/>
          <p:cNvPicPr preferRelativeResize="0"/>
          <p:nvPr/>
        </p:nvPicPr>
        <p:blipFill rotWithShape="1">
          <a:blip r:embed="rId6">
            <a:alphaModFix/>
          </a:blip>
          <a:srcRect b="3" l="0" r="4" t="2554"/>
          <a:stretch/>
        </p:blipFill>
        <p:spPr>
          <a:xfrm>
            <a:off x="5626823" y="4157449"/>
            <a:ext cx="3798247" cy="23132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9" name="Shape 239"/>
        <p:cNvGrpSpPr/>
        <p:nvPr/>
      </p:nvGrpSpPr>
      <p:grpSpPr>
        <a:xfrm>
          <a:off x="0" y="0"/>
          <a:ext cx="0" cy="0"/>
          <a:chOff x="0" y="0"/>
          <a:chExt cx="0" cy="0"/>
        </a:xfrm>
      </p:grpSpPr>
      <p:sp>
        <p:nvSpPr>
          <p:cNvPr id="240" name="Google Shape;240;p11"/>
          <p:cNvSpPr txBox="1"/>
          <p:nvPr>
            <p:ph type="title"/>
          </p:nvPr>
        </p:nvSpPr>
        <p:spPr>
          <a:xfrm>
            <a:off x="5853500" y="241108"/>
            <a:ext cx="57407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WHAT ARE THE BENEFITS OF GREENSPACE?</a:t>
            </a:r>
            <a:endParaRPr/>
          </a:p>
        </p:txBody>
      </p:sp>
      <p:pic>
        <p:nvPicPr>
          <p:cNvPr descr="A close up of a flower garden&#10;&#10;Description automatically generated" id="241" name="Google Shape;241;p11"/>
          <p:cNvPicPr preferRelativeResize="0"/>
          <p:nvPr/>
        </p:nvPicPr>
        <p:blipFill rotWithShape="1">
          <a:blip r:embed="rId3">
            <a:alphaModFix/>
          </a:blip>
          <a:srcRect b="-3" l="0" r="27618" t="0"/>
          <a:stretch/>
        </p:blipFill>
        <p:spPr>
          <a:xfrm>
            <a:off x="484632" y="484632"/>
            <a:ext cx="3248521" cy="3511948"/>
          </a:xfrm>
          <a:prstGeom prst="rect">
            <a:avLst/>
          </a:prstGeom>
          <a:noFill/>
          <a:ln>
            <a:noFill/>
          </a:ln>
        </p:spPr>
      </p:pic>
      <p:sp>
        <p:nvSpPr>
          <p:cNvPr id="242" name="Google Shape;242;p11"/>
          <p:cNvSpPr/>
          <p:nvPr/>
        </p:nvSpPr>
        <p:spPr>
          <a:xfrm>
            <a:off x="3897745" y="484632"/>
            <a:ext cx="1082693" cy="3511948"/>
          </a:xfrm>
          <a:prstGeom prst="rect">
            <a:avLst/>
          </a:prstGeom>
          <a:solidFill>
            <a:srgbClr val="CBC8A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43" name="Google Shape;243;p11"/>
          <p:cNvCxnSpPr/>
          <p:nvPr/>
        </p:nvCxnSpPr>
        <p:spPr>
          <a:xfrm rot="10800000">
            <a:off x="56896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44" name="Google Shape;244;p11"/>
          <p:cNvSpPr/>
          <p:nvPr/>
        </p:nvSpPr>
        <p:spPr>
          <a:xfrm>
            <a:off x="485775" y="4150596"/>
            <a:ext cx="1038557" cy="2231807"/>
          </a:xfrm>
          <a:prstGeom prst="rect">
            <a:avLst/>
          </a:prstGeom>
          <a:solidFill>
            <a:srgbClr val="679B9A">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A plant in a garden&#10;&#10;Description automatically generated" id="245" name="Google Shape;245;p11"/>
          <p:cNvPicPr preferRelativeResize="0"/>
          <p:nvPr/>
        </p:nvPicPr>
        <p:blipFill rotWithShape="1">
          <a:blip r:embed="rId4">
            <a:alphaModFix/>
          </a:blip>
          <a:srcRect b="-4" l="81" r="-4" t="0"/>
          <a:stretch/>
        </p:blipFill>
        <p:spPr>
          <a:xfrm>
            <a:off x="1688924" y="4150596"/>
            <a:ext cx="3291514" cy="2231808"/>
          </a:xfrm>
          <a:prstGeom prst="rect">
            <a:avLst/>
          </a:prstGeom>
          <a:noFill/>
          <a:ln>
            <a:noFill/>
          </a:ln>
        </p:spPr>
      </p:pic>
      <p:sp>
        <p:nvSpPr>
          <p:cNvPr id="246" name="Google Shape;246;p11"/>
          <p:cNvSpPr txBox="1"/>
          <p:nvPr>
            <p:ph idx="1" type="body"/>
          </p:nvPr>
        </p:nvSpPr>
        <p:spPr>
          <a:xfrm>
            <a:off x="5617860" y="1888411"/>
            <a:ext cx="6722063" cy="4522629"/>
          </a:xfrm>
          <a:prstGeom prst="rect">
            <a:avLst/>
          </a:prstGeom>
          <a:noFill/>
          <a:ln>
            <a:noFill/>
          </a:ln>
        </p:spPr>
        <p:txBody>
          <a:bodyPr anchorCtr="0" anchor="t" bIns="45700" lIns="45700" spcFirstLastPara="1" rIns="45700" wrap="square" tIns="45700">
            <a:normAutofit/>
          </a:bodyPr>
          <a:lstStyle/>
          <a:p>
            <a:pPr indent="-152717" lvl="0" marL="91440" rtl="0" algn="l">
              <a:lnSpc>
                <a:spcPct val="70000"/>
              </a:lnSpc>
              <a:spcBef>
                <a:spcPts val="0"/>
              </a:spcBef>
              <a:spcAft>
                <a:spcPts val="0"/>
              </a:spcAft>
              <a:buSzPts val="2405"/>
              <a:buFont typeface="Noto Sans Symbols"/>
              <a:buChar char="▪"/>
            </a:pPr>
            <a:r>
              <a:rPr lang="en-US" sz="2405"/>
              <a:t>Increases feelings of calm and peacefulness</a:t>
            </a:r>
            <a:endParaRPr/>
          </a:p>
          <a:p>
            <a:pPr indent="-152717" lvl="0" marL="91440" rtl="0" algn="l">
              <a:lnSpc>
                <a:spcPct val="70000"/>
              </a:lnSpc>
              <a:spcBef>
                <a:spcPts val="1400"/>
              </a:spcBef>
              <a:spcAft>
                <a:spcPts val="0"/>
              </a:spcAft>
              <a:buSzPts val="2405"/>
              <a:buFont typeface="Noto Sans Symbols"/>
              <a:buChar char="▪"/>
            </a:pPr>
            <a:r>
              <a:rPr lang="en-US" sz="2405"/>
              <a:t>Increases physical health</a:t>
            </a:r>
            <a:endParaRPr/>
          </a:p>
          <a:p>
            <a:pPr indent="-152717" lvl="2" marL="448056" rtl="0" algn="l">
              <a:lnSpc>
                <a:spcPct val="70000"/>
              </a:lnSpc>
              <a:spcBef>
                <a:spcPts val="1400"/>
              </a:spcBef>
              <a:spcAft>
                <a:spcPts val="0"/>
              </a:spcAft>
              <a:buSzPts val="2405"/>
              <a:buFont typeface="Noto Sans Symbols"/>
              <a:buChar char="▪"/>
            </a:pPr>
            <a:r>
              <a:rPr lang="en-US" sz="2405"/>
              <a:t>Decreases feelings of pain, reduced heart rate, blood pressure, and cortisol levels</a:t>
            </a:r>
            <a:endParaRPr/>
          </a:p>
          <a:p>
            <a:pPr indent="-152717" lvl="0" marL="91440" rtl="0" algn="l">
              <a:lnSpc>
                <a:spcPct val="70000"/>
              </a:lnSpc>
              <a:spcBef>
                <a:spcPts val="1600"/>
              </a:spcBef>
              <a:spcAft>
                <a:spcPts val="0"/>
              </a:spcAft>
              <a:buSzPts val="2405"/>
              <a:buFont typeface="Noto Sans Symbols"/>
              <a:buChar char="▪"/>
            </a:pPr>
            <a:r>
              <a:rPr lang="en-US" sz="2405"/>
              <a:t>Reduces negative emotions</a:t>
            </a:r>
            <a:endParaRPr/>
          </a:p>
          <a:p>
            <a:pPr indent="-152717" lvl="2" marL="448056" rtl="0" algn="l">
              <a:lnSpc>
                <a:spcPct val="70000"/>
              </a:lnSpc>
              <a:spcBef>
                <a:spcPts val="1400"/>
              </a:spcBef>
              <a:spcAft>
                <a:spcPts val="0"/>
              </a:spcAft>
              <a:buSzPts val="2405"/>
              <a:buFont typeface="Noto Sans Symbols"/>
              <a:buChar char="▪"/>
            </a:pPr>
            <a:r>
              <a:rPr lang="en-US" sz="2405"/>
              <a:t>Reduces stress, anxiety, depression, fear, anger, sadness, and irritability</a:t>
            </a:r>
            <a:endParaRPr/>
          </a:p>
          <a:p>
            <a:pPr indent="-152717" lvl="0" marL="91440" rtl="0" algn="l">
              <a:lnSpc>
                <a:spcPct val="70000"/>
              </a:lnSpc>
              <a:spcBef>
                <a:spcPts val="3400"/>
              </a:spcBef>
              <a:spcAft>
                <a:spcPts val="0"/>
              </a:spcAft>
              <a:buSzPts val="2405"/>
              <a:buFont typeface="Noto Sans Symbols"/>
              <a:buChar char="▪"/>
            </a:pPr>
            <a:r>
              <a:rPr lang="en-US" sz="2405"/>
              <a:t>Provides a sense of normalcy and cultivates connection to the world outside of prison </a:t>
            </a:r>
            <a:endParaRPr/>
          </a:p>
          <a:p>
            <a:pPr indent="-152717" lvl="0" marL="91440" rtl="0" algn="l">
              <a:lnSpc>
                <a:spcPct val="70000"/>
              </a:lnSpc>
              <a:spcBef>
                <a:spcPts val="3200"/>
              </a:spcBef>
              <a:spcAft>
                <a:spcPts val="0"/>
              </a:spcAft>
              <a:buSzPts val="2405"/>
              <a:buFont typeface="Noto Sans Symbols"/>
              <a:buChar char="▪"/>
            </a:pPr>
            <a:r>
              <a:rPr lang="en-US" sz="2405"/>
              <a:t>Associated with fewer infractions</a:t>
            </a:r>
            <a:endParaRPr/>
          </a:p>
          <a:p>
            <a:pPr indent="0" lvl="0" marL="91440" rtl="0" algn="l">
              <a:lnSpc>
                <a:spcPct val="70000"/>
              </a:lnSpc>
              <a:spcBef>
                <a:spcPts val="1400"/>
              </a:spcBef>
              <a:spcAft>
                <a:spcPts val="0"/>
              </a:spcAft>
              <a:buSzPts val="2035"/>
              <a:buFont typeface="Noto Sans Symbols"/>
              <a:buNone/>
            </a:pPr>
            <a:r>
              <a:t/>
            </a:r>
            <a:endParaRPr sz="2035"/>
          </a:p>
        </p:txBody>
      </p:sp>
      <p:sp>
        <p:nvSpPr>
          <p:cNvPr id="247" name="Google Shape;247;p11"/>
          <p:cNvSpPr txBox="1"/>
          <p:nvPr/>
        </p:nvSpPr>
        <p:spPr>
          <a:xfrm>
            <a:off x="46108" y="6411040"/>
            <a:ext cx="1161478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Twentieth Century"/>
                <a:ea typeface="Twentieth Century"/>
                <a:cs typeface="Twentieth Century"/>
                <a:sym typeface="Twentieth Century"/>
              </a:rPr>
              <a:t>Brooks, Ottley, Arbuthnott, &amp; Sevigny, 2017; Moran, 2019; Nadkarni, Hasbach, Thys, Crockett, &amp; Schnacker, 2017; Reddon &amp; Durante, 2019; Söderlund &amp; Newman, 2017; Thompson, 2018</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6F6F1"/>
        </a:solidFill>
      </p:bgPr>
    </p:bg>
    <p:spTree>
      <p:nvGrpSpPr>
        <p:cNvPr id="252" name="Shape 252"/>
        <p:cNvGrpSpPr/>
        <p:nvPr/>
      </p:nvGrpSpPr>
      <p:grpSpPr>
        <a:xfrm>
          <a:off x="0" y="0"/>
          <a:ext cx="0" cy="0"/>
          <a:chOff x="0" y="0"/>
          <a:chExt cx="0" cy="0"/>
        </a:xfrm>
      </p:grpSpPr>
      <p:sp>
        <p:nvSpPr>
          <p:cNvPr id="253" name="Google Shape;253;p1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ART/ COLOR</a:t>
            </a:r>
            <a:endParaRPr/>
          </a:p>
        </p:txBody>
      </p:sp>
      <p:pic>
        <p:nvPicPr>
          <p:cNvPr id="254" name="Google Shape;254;p12"/>
          <p:cNvPicPr preferRelativeResize="0"/>
          <p:nvPr/>
        </p:nvPicPr>
        <p:blipFill rotWithShape="1">
          <a:blip r:embed="rId3">
            <a:alphaModFix/>
          </a:blip>
          <a:srcRect b="0" l="0" r="0" t="0"/>
          <a:stretch/>
        </p:blipFill>
        <p:spPr>
          <a:xfrm>
            <a:off x="5626826" y="348041"/>
            <a:ext cx="3798244" cy="3622228"/>
          </a:xfrm>
          <a:prstGeom prst="rect">
            <a:avLst/>
          </a:prstGeom>
          <a:noFill/>
          <a:ln>
            <a:noFill/>
          </a:ln>
        </p:spPr>
      </p:pic>
      <p:sp>
        <p:nvSpPr>
          <p:cNvPr id="255" name="Google Shape;255;p12"/>
          <p:cNvSpPr txBox="1"/>
          <p:nvPr>
            <p:ph idx="1" type="body"/>
          </p:nvPr>
        </p:nvSpPr>
        <p:spPr>
          <a:xfrm>
            <a:off x="815926" y="2286000"/>
            <a:ext cx="443132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800"/>
              <a:buFont typeface="Noto Sans Symbols"/>
              <a:buChar char="▪"/>
            </a:pPr>
            <a:r>
              <a:rPr lang="en-US" sz="2800"/>
              <a:t>Viewing art and images impact individuals’ moods</a:t>
            </a:r>
            <a:endParaRPr/>
          </a:p>
          <a:p>
            <a:pPr indent="0" lvl="0" marL="91440" rtl="0" algn="l">
              <a:lnSpc>
                <a:spcPct val="90000"/>
              </a:lnSpc>
              <a:spcBef>
                <a:spcPts val="1400"/>
              </a:spcBef>
              <a:spcAft>
                <a:spcPts val="0"/>
              </a:spcAft>
              <a:buSzPts val="2800"/>
              <a:buFont typeface="Noto Sans Symbols"/>
              <a:buNone/>
            </a:pPr>
            <a:r>
              <a:t/>
            </a:r>
            <a:endParaRPr sz="2800"/>
          </a:p>
          <a:p>
            <a:pPr indent="-91440" lvl="0" marL="91440" rtl="0" algn="l">
              <a:lnSpc>
                <a:spcPct val="90000"/>
              </a:lnSpc>
              <a:spcBef>
                <a:spcPts val="1400"/>
              </a:spcBef>
              <a:spcAft>
                <a:spcPts val="0"/>
              </a:spcAft>
              <a:buSzPts val="2800"/>
              <a:buFont typeface="Noto Sans Symbols"/>
              <a:buChar char="▪"/>
            </a:pPr>
            <a:r>
              <a:rPr lang="en-US" sz="2800"/>
              <a:t>Emotions are associated with colors</a:t>
            </a:r>
            <a:endParaRPr/>
          </a:p>
          <a:p>
            <a:pPr indent="0" lvl="0" marL="91440" rtl="0" algn="l">
              <a:lnSpc>
                <a:spcPct val="90000"/>
              </a:lnSpc>
              <a:spcBef>
                <a:spcPts val="1400"/>
              </a:spcBef>
              <a:spcAft>
                <a:spcPts val="0"/>
              </a:spcAft>
              <a:buSzPts val="2800"/>
              <a:buFont typeface="Noto Sans Symbols"/>
              <a:buNone/>
            </a:pPr>
            <a:r>
              <a:t/>
            </a:r>
            <a:endParaRPr sz="2800"/>
          </a:p>
          <a:p>
            <a:pPr indent="-91440" lvl="0" marL="91440" rtl="0" algn="l">
              <a:lnSpc>
                <a:spcPct val="90000"/>
              </a:lnSpc>
              <a:spcBef>
                <a:spcPts val="1400"/>
              </a:spcBef>
              <a:spcAft>
                <a:spcPts val="0"/>
              </a:spcAft>
              <a:buSzPts val="2800"/>
              <a:buFont typeface="Noto Sans Symbols"/>
              <a:buChar char="▪"/>
            </a:pPr>
            <a:r>
              <a:rPr lang="en-US" sz="2800"/>
              <a:t>Color impacts feelings</a:t>
            </a:r>
            <a:endParaRPr/>
          </a:p>
        </p:txBody>
      </p:sp>
      <p:pic>
        <p:nvPicPr>
          <p:cNvPr id="256" name="Google Shape;256;p12"/>
          <p:cNvPicPr preferRelativeResize="0"/>
          <p:nvPr/>
        </p:nvPicPr>
        <p:blipFill rotWithShape="1">
          <a:blip r:embed="rId4">
            <a:alphaModFix/>
          </a:blip>
          <a:srcRect b="0" l="0" r="0" t="0"/>
          <a:stretch/>
        </p:blipFill>
        <p:spPr>
          <a:xfrm>
            <a:off x="5626827" y="4157449"/>
            <a:ext cx="3798244" cy="2313255"/>
          </a:xfrm>
          <a:prstGeom prst="rect">
            <a:avLst/>
          </a:prstGeom>
          <a:noFill/>
          <a:ln>
            <a:noFill/>
          </a:ln>
        </p:spPr>
      </p:pic>
      <p:pic>
        <p:nvPicPr>
          <p:cNvPr id="257" name="Google Shape;257;p12"/>
          <p:cNvPicPr preferRelativeResize="0"/>
          <p:nvPr/>
        </p:nvPicPr>
        <p:blipFill rotWithShape="1">
          <a:blip r:embed="rId5">
            <a:alphaModFix/>
          </a:blip>
          <a:srcRect b="0" l="0" r="0" t="0"/>
          <a:stretch/>
        </p:blipFill>
        <p:spPr>
          <a:xfrm>
            <a:off x="9583347" y="589868"/>
            <a:ext cx="2286921" cy="2191398"/>
          </a:xfrm>
          <a:prstGeom prst="rect">
            <a:avLst/>
          </a:prstGeom>
          <a:noFill/>
          <a:ln>
            <a:noFill/>
          </a:ln>
        </p:spPr>
      </p:pic>
      <p:pic>
        <p:nvPicPr>
          <p:cNvPr id="258" name="Google Shape;258;p12"/>
          <p:cNvPicPr preferRelativeResize="0"/>
          <p:nvPr/>
        </p:nvPicPr>
        <p:blipFill rotWithShape="1">
          <a:blip r:embed="rId6">
            <a:alphaModFix/>
          </a:blip>
          <a:srcRect b="0" l="0" r="0" t="0"/>
          <a:stretch/>
        </p:blipFill>
        <p:spPr>
          <a:xfrm>
            <a:off x="9600738" y="2982434"/>
            <a:ext cx="2286921" cy="34882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63" name="Shape 263"/>
        <p:cNvGrpSpPr/>
        <p:nvPr/>
      </p:nvGrpSpPr>
      <p:grpSpPr>
        <a:xfrm>
          <a:off x="0" y="0"/>
          <a:ext cx="0" cy="0"/>
          <a:chOff x="0" y="0"/>
          <a:chExt cx="0" cy="0"/>
        </a:xfrm>
      </p:grpSpPr>
      <p:pic>
        <p:nvPicPr>
          <p:cNvPr id="264" name="Google Shape;264;p13"/>
          <p:cNvPicPr preferRelativeResize="0"/>
          <p:nvPr/>
        </p:nvPicPr>
        <p:blipFill rotWithShape="1">
          <a:blip r:embed="rId3">
            <a:alphaModFix/>
          </a:blip>
          <a:srcRect b="11232" l="0" r="9091" t="16489"/>
          <a:stretch/>
        </p:blipFill>
        <p:spPr>
          <a:xfrm>
            <a:off x="20" y="10"/>
            <a:ext cx="12191980" cy="6857990"/>
          </a:xfrm>
          <a:prstGeom prst="rect">
            <a:avLst/>
          </a:prstGeom>
          <a:noFill/>
          <a:ln>
            <a:noFill/>
          </a:ln>
        </p:spPr>
      </p:pic>
      <p:sp>
        <p:nvSpPr>
          <p:cNvPr id="265" name="Google Shape;265;p13"/>
          <p:cNvSpPr/>
          <p:nvPr/>
        </p:nvSpPr>
        <p:spPr>
          <a:xfrm>
            <a:off x="-1" y="0"/>
            <a:ext cx="7552265" cy="6858000"/>
          </a:xfrm>
          <a:prstGeom prst="rect">
            <a:avLst/>
          </a:prstGeom>
          <a:solidFill>
            <a:srgbClr val="FFFFFF">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66" name="Google Shape;266;p13"/>
          <p:cNvSpPr txBox="1"/>
          <p:nvPr>
            <p:ph type="title"/>
          </p:nvPr>
        </p:nvSpPr>
        <p:spPr>
          <a:xfrm>
            <a:off x="1024128" y="585216"/>
            <a:ext cx="6066816"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00000"/>
              </a:buClr>
              <a:buSzPts val="5000"/>
              <a:buFont typeface="Twentieth Century"/>
              <a:buNone/>
            </a:pPr>
            <a:r>
              <a:rPr lang="en-US">
                <a:solidFill>
                  <a:srgbClr val="000000"/>
                </a:solidFill>
              </a:rPr>
              <a:t>STAFF/OFFENDER INTERACTIONS</a:t>
            </a:r>
            <a:endParaRPr/>
          </a:p>
        </p:txBody>
      </p:sp>
      <p:cxnSp>
        <p:nvCxnSpPr>
          <p:cNvPr id="267" name="Google Shape;267;p13"/>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68" name="Google Shape;268;p13"/>
          <p:cNvSpPr txBox="1"/>
          <p:nvPr>
            <p:ph idx="1" type="body"/>
          </p:nvPr>
        </p:nvSpPr>
        <p:spPr>
          <a:xfrm>
            <a:off x="381003" y="2084832"/>
            <a:ext cx="7171181" cy="4773158"/>
          </a:xfrm>
          <a:prstGeom prst="rect">
            <a:avLst/>
          </a:prstGeom>
          <a:noFill/>
          <a:ln>
            <a:noFill/>
          </a:ln>
        </p:spPr>
        <p:txBody>
          <a:bodyPr anchorCtr="0" anchor="t" bIns="45700" lIns="45700" spcFirstLastPara="1" rIns="45700" wrap="square" tIns="45700">
            <a:normAutofit/>
          </a:bodyPr>
          <a:lstStyle/>
          <a:p>
            <a:pPr indent="-187960" lvl="0" marL="91440" rtl="0" algn="l">
              <a:lnSpc>
                <a:spcPct val="80000"/>
              </a:lnSpc>
              <a:spcBef>
                <a:spcPts val="0"/>
              </a:spcBef>
              <a:spcAft>
                <a:spcPts val="0"/>
              </a:spcAft>
              <a:buSzPts val="2960"/>
              <a:buFont typeface="Noto Sans Symbols"/>
              <a:buChar char="▪"/>
            </a:pPr>
            <a:r>
              <a:rPr lang="en-US" sz="2960">
                <a:solidFill>
                  <a:srgbClr val="000000"/>
                </a:solidFill>
              </a:rPr>
              <a:t>Positive interactions ease transitions to prison/new housing units</a:t>
            </a:r>
            <a:endParaRPr/>
          </a:p>
          <a:p>
            <a:pPr indent="-187960" lvl="0" marL="91440" rtl="0" algn="l">
              <a:lnSpc>
                <a:spcPct val="80000"/>
              </a:lnSpc>
              <a:spcBef>
                <a:spcPts val="1400"/>
              </a:spcBef>
              <a:spcAft>
                <a:spcPts val="0"/>
              </a:spcAft>
              <a:buSzPts val="2960"/>
              <a:buFont typeface="Noto Sans Symbols"/>
              <a:buChar char="▪"/>
            </a:pPr>
            <a:r>
              <a:rPr lang="en-US" sz="2960">
                <a:solidFill>
                  <a:srgbClr val="000000"/>
                </a:solidFill>
              </a:rPr>
              <a:t>Recognition of effort and change leads to more positive self-images and greater commitment to the change</a:t>
            </a:r>
            <a:endParaRPr/>
          </a:p>
          <a:p>
            <a:pPr indent="-187960" lvl="0" marL="91440" rtl="0" algn="l">
              <a:lnSpc>
                <a:spcPct val="80000"/>
              </a:lnSpc>
              <a:spcBef>
                <a:spcPts val="1400"/>
              </a:spcBef>
              <a:spcAft>
                <a:spcPts val="0"/>
              </a:spcAft>
              <a:buSzPts val="2960"/>
              <a:buFont typeface="Noto Sans Symbols"/>
              <a:buChar char="▪"/>
            </a:pPr>
            <a:r>
              <a:rPr lang="en-US" sz="2960">
                <a:solidFill>
                  <a:srgbClr val="000000"/>
                </a:solidFill>
              </a:rPr>
              <a:t>Social distance hinders offender re-entry success</a:t>
            </a:r>
            <a:endParaRPr/>
          </a:p>
          <a:p>
            <a:pPr indent="-140970" lvl="2" marL="448056" rtl="0" algn="l">
              <a:lnSpc>
                <a:spcPct val="80000"/>
              </a:lnSpc>
              <a:spcBef>
                <a:spcPts val="400"/>
              </a:spcBef>
              <a:spcAft>
                <a:spcPts val="0"/>
              </a:spcAft>
              <a:buSzPts val="2220"/>
              <a:buFont typeface="Noto Sans Symbols"/>
              <a:buChar char="▪"/>
            </a:pPr>
            <a:r>
              <a:rPr lang="en-US" sz="2220">
                <a:solidFill>
                  <a:srgbClr val="000000"/>
                </a:solidFill>
              </a:rPr>
              <a:t>Firm, fair, and caring approach reduces likelihood of recidivism</a:t>
            </a:r>
            <a:endParaRPr/>
          </a:p>
          <a:p>
            <a:pPr indent="-187960" lvl="0" marL="91440" rtl="0" algn="l">
              <a:lnSpc>
                <a:spcPct val="80000"/>
              </a:lnSpc>
              <a:spcBef>
                <a:spcPts val="1600"/>
              </a:spcBef>
              <a:spcAft>
                <a:spcPts val="0"/>
              </a:spcAft>
              <a:buSzPts val="2960"/>
              <a:buFont typeface="Noto Sans Symbols"/>
              <a:buChar char="▪"/>
            </a:pPr>
            <a:r>
              <a:rPr lang="en-US" sz="2960">
                <a:solidFill>
                  <a:srgbClr val="000000"/>
                </a:solidFill>
              </a:rPr>
              <a:t>Effective communication reduces incidents and increases safety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73" name="Shape 273"/>
        <p:cNvGrpSpPr/>
        <p:nvPr/>
      </p:nvGrpSpPr>
      <p:grpSpPr>
        <a:xfrm>
          <a:off x="0" y="0"/>
          <a:ext cx="0" cy="0"/>
          <a:chOff x="0" y="0"/>
          <a:chExt cx="0" cy="0"/>
        </a:xfrm>
      </p:grpSpPr>
      <p:sp>
        <p:nvSpPr>
          <p:cNvPr id="274" name="Google Shape;274;p14"/>
          <p:cNvSpPr txBox="1"/>
          <p:nvPr>
            <p:ph type="title"/>
          </p:nvPr>
        </p:nvSpPr>
        <p:spPr>
          <a:xfrm>
            <a:off x="5951728" y="585216"/>
            <a:ext cx="57407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WHAT IS DYNAMIC SECURITY?</a:t>
            </a:r>
            <a:endParaRPr/>
          </a:p>
        </p:txBody>
      </p:sp>
      <p:pic>
        <p:nvPicPr>
          <p:cNvPr descr="Image result for networking" id="275" name="Google Shape;275;p14"/>
          <p:cNvPicPr preferRelativeResize="0"/>
          <p:nvPr/>
        </p:nvPicPr>
        <p:blipFill rotWithShape="1">
          <a:blip r:embed="rId3">
            <a:alphaModFix/>
          </a:blip>
          <a:srcRect b="0" l="20237" r="18208" t="0"/>
          <a:stretch/>
        </p:blipFill>
        <p:spPr>
          <a:xfrm>
            <a:off x="484632" y="484632"/>
            <a:ext cx="3248521" cy="3511948"/>
          </a:xfrm>
          <a:prstGeom prst="rect">
            <a:avLst/>
          </a:prstGeom>
          <a:noFill/>
          <a:ln>
            <a:noFill/>
          </a:ln>
        </p:spPr>
      </p:pic>
      <p:sp>
        <p:nvSpPr>
          <p:cNvPr id="276" name="Google Shape;276;p14"/>
          <p:cNvSpPr/>
          <p:nvPr/>
        </p:nvSpPr>
        <p:spPr>
          <a:xfrm>
            <a:off x="3897745" y="484632"/>
            <a:ext cx="1082693" cy="3511948"/>
          </a:xfrm>
          <a:prstGeom prst="rect">
            <a:avLst/>
          </a:prstGeom>
          <a:solidFill>
            <a:srgbClr val="CBC8A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277" name="Google Shape;277;p14"/>
          <p:cNvCxnSpPr/>
          <p:nvPr/>
        </p:nvCxnSpPr>
        <p:spPr>
          <a:xfrm rot="10800000">
            <a:off x="56896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78" name="Google Shape;278;p14"/>
          <p:cNvSpPr/>
          <p:nvPr/>
        </p:nvSpPr>
        <p:spPr>
          <a:xfrm>
            <a:off x="485775" y="4150596"/>
            <a:ext cx="1038557" cy="2231807"/>
          </a:xfrm>
          <a:prstGeom prst="rect">
            <a:avLst/>
          </a:prstGeom>
          <a:solidFill>
            <a:srgbClr val="679B9A">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Image result for creating relationships" id="279" name="Google Shape;279;p14"/>
          <p:cNvPicPr preferRelativeResize="0"/>
          <p:nvPr/>
        </p:nvPicPr>
        <p:blipFill rotWithShape="1">
          <a:blip r:embed="rId4">
            <a:alphaModFix/>
          </a:blip>
          <a:srcRect b="-3" l="960" r="-3" t="0"/>
          <a:stretch/>
        </p:blipFill>
        <p:spPr>
          <a:xfrm>
            <a:off x="1688924" y="4150596"/>
            <a:ext cx="3291514" cy="2231808"/>
          </a:xfrm>
          <a:prstGeom prst="rect">
            <a:avLst/>
          </a:prstGeom>
          <a:noFill/>
          <a:ln>
            <a:noFill/>
          </a:ln>
        </p:spPr>
      </p:pic>
      <p:sp>
        <p:nvSpPr>
          <p:cNvPr id="280" name="Google Shape;280;p14"/>
          <p:cNvSpPr txBox="1"/>
          <p:nvPr>
            <p:ph idx="1" type="body"/>
          </p:nvPr>
        </p:nvSpPr>
        <p:spPr>
          <a:xfrm>
            <a:off x="5951728" y="2286000"/>
            <a:ext cx="5740739" cy="4023360"/>
          </a:xfrm>
          <a:prstGeom prst="rect">
            <a:avLst/>
          </a:prstGeom>
          <a:noFill/>
          <a:ln>
            <a:noFill/>
          </a:ln>
        </p:spPr>
        <p:txBody>
          <a:bodyPr anchorCtr="0" anchor="t" bIns="45700" lIns="45700" spcFirstLastPara="1" rIns="45700" wrap="square" tIns="45700">
            <a:noAutofit/>
          </a:bodyPr>
          <a:lstStyle/>
          <a:p>
            <a:pPr indent="-91440" lvl="0" marL="91440" rtl="0" algn="l">
              <a:lnSpc>
                <a:spcPct val="90000"/>
              </a:lnSpc>
              <a:spcBef>
                <a:spcPts val="0"/>
              </a:spcBef>
              <a:spcAft>
                <a:spcPts val="0"/>
              </a:spcAft>
              <a:buSzPts val="3200"/>
              <a:buChar char=" "/>
            </a:pPr>
            <a:r>
              <a:rPr lang="en-US" sz="3200"/>
              <a:t>Continuous monitoring of prison security through staff/offender interactions</a:t>
            </a:r>
            <a:endParaRPr/>
          </a:p>
          <a:p>
            <a:pPr indent="-177799" lvl="1" marL="265176" rtl="0" algn="l">
              <a:lnSpc>
                <a:spcPct val="90000"/>
              </a:lnSpc>
              <a:spcBef>
                <a:spcPts val="400"/>
              </a:spcBef>
              <a:spcAft>
                <a:spcPts val="0"/>
              </a:spcAft>
              <a:buSzPts val="2800"/>
              <a:buChar char="?"/>
            </a:pPr>
            <a:r>
              <a:rPr lang="en-US" sz="2800"/>
              <a:t>Training</a:t>
            </a:r>
            <a:endParaRPr/>
          </a:p>
          <a:p>
            <a:pPr indent="-177799" lvl="1" marL="265176" rtl="0" algn="l">
              <a:lnSpc>
                <a:spcPct val="90000"/>
              </a:lnSpc>
              <a:spcBef>
                <a:spcPts val="600"/>
              </a:spcBef>
              <a:spcAft>
                <a:spcPts val="0"/>
              </a:spcAft>
              <a:buSzPts val="2800"/>
              <a:buChar char="?"/>
            </a:pPr>
            <a:r>
              <a:rPr lang="en-US" sz="2800"/>
              <a:t>Rapport building</a:t>
            </a:r>
            <a:endParaRPr/>
          </a:p>
          <a:p>
            <a:pPr indent="-177799" lvl="1" marL="265176" rtl="0" algn="l">
              <a:lnSpc>
                <a:spcPct val="90000"/>
              </a:lnSpc>
              <a:spcBef>
                <a:spcPts val="600"/>
              </a:spcBef>
              <a:spcAft>
                <a:spcPts val="0"/>
              </a:spcAft>
              <a:buSzPts val="2800"/>
              <a:buChar char="?"/>
            </a:pPr>
            <a:r>
              <a:rPr lang="en-US" sz="2800"/>
              <a:t>Networking</a:t>
            </a:r>
            <a:endParaRPr/>
          </a:p>
          <a:p>
            <a:pPr indent="-177799" lvl="1" marL="265176" rtl="0" algn="l">
              <a:lnSpc>
                <a:spcPct val="90000"/>
              </a:lnSpc>
              <a:spcBef>
                <a:spcPts val="600"/>
              </a:spcBef>
              <a:spcAft>
                <a:spcPts val="0"/>
              </a:spcAft>
              <a:buSzPts val="2800"/>
              <a:buChar char="?"/>
            </a:pPr>
            <a:r>
              <a:rPr lang="en-US" sz="2800"/>
              <a:t>Intelligence gathering</a:t>
            </a:r>
            <a:endParaRPr/>
          </a:p>
          <a:p>
            <a:pPr indent="-177799" lvl="1" marL="265176" rtl="0" algn="l">
              <a:lnSpc>
                <a:spcPct val="90000"/>
              </a:lnSpc>
              <a:spcBef>
                <a:spcPts val="600"/>
              </a:spcBef>
              <a:spcAft>
                <a:spcPts val="0"/>
              </a:spcAft>
              <a:buSzPts val="2800"/>
              <a:buChar char="?"/>
            </a:pPr>
            <a:r>
              <a:rPr lang="en-US" sz="2800"/>
              <a:t>Strategic analyses</a:t>
            </a:r>
            <a:endParaRPr/>
          </a:p>
          <a:p>
            <a:pPr indent="-177799" lvl="1" marL="265176" rtl="0" algn="l">
              <a:lnSpc>
                <a:spcPct val="90000"/>
              </a:lnSpc>
              <a:spcBef>
                <a:spcPts val="600"/>
              </a:spcBef>
              <a:spcAft>
                <a:spcPts val="0"/>
              </a:spcAft>
              <a:buSzPts val="2800"/>
              <a:buChar char="?"/>
            </a:pPr>
            <a:r>
              <a:rPr lang="en-US" sz="2800"/>
              <a:t>Developing skills of offenders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85" name="Shape 285"/>
        <p:cNvGrpSpPr/>
        <p:nvPr/>
      </p:nvGrpSpPr>
      <p:grpSpPr>
        <a:xfrm>
          <a:off x="0" y="0"/>
          <a:ext cx="0" cy="0"/>
          <a:chOff x="0" y="0"/>
          <a:chExt cx="0" cy="0"/>
        </a:xfrm>
      </p:grpSpPr>
      <p:sp>
        <p:nvSpPr>
          <p:cNvPr id="286" name="Google Shape;286;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87" name="Google Shape;287;p15"/>
          <p:cNvSpPr txBox="1"/>
          <p:nvPr>
            <p:ph type="title"/>
          </p:nvPr>
        </p:nvSpPr>
        <p:spPr>
          <a:xfrm>
            <a:off x="964788" y="804333"/>
            <a:ext cx="3391900" cy="5249334"/>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464132"/>
              </a:buClr>
              <a:buSzPts val="5000"/>
              <a:buFont typeface="Twentieth Century"/>
              <a:buNone/>
            </a:pPr>
            <a:r>
              <a:rPr lang="en-US"/>
              <a:t>BENEFITS OF DYNAMIC SECURITY</a:t>
            </a:r>
            <a:endParaRPr/>
          </a:p>
        </p:txBody>
      </p:sp>
      <p:cxnSp>
        <p:nvCxnSpPr>
          <p:cNvPr id="288" name="Google Shape;288;p15"/>
          <p:cNvCxnSpPr/>
          <p:nvPr/>
        </p:nvCxnSpPr>
        <p:spPr>
          <a:xfrm>
            <a:off x="4677597" y="1600200"/>
            <a:ext cx="0" cy="3657600"/>
          </a:xfrm>
          <a:prstGeom prst="straightConnector1">
            <a:avLst/>
          </a:prstGeom>
          <a:noFill/>
          <a:ln cap="flat" cmpd="sng" w="19050">
            <a:solidFill>
              <a:schemeClr val="accent1"/>
            </a:solidFill>
            <a:prstDash val="solid"/>
            <a:round/>
            <a:headEnd len="sm" w="sm" type="none"/>
            <a:tailEnd len="sm" w="sm" type="none"/>
          </a:ln>
        </p:spPr>
      </p:cxnSp>
      <p:sp>
        <p:nvSpPr>
          <p:cNvPr id="289" name="Google Shape;289;p15"/>
          <p:cNvSpPr txBox="1"/>
          <p:nvPr>
            <p:ph idx="1" type="body"/>
          </p:nvPr>
        </p:nvSpPr>
        <p:spPr>
          <a:xfrm>
            <a:off x="4999330" y="850053"/>
            <a:ext cx="6964070" cy="5249334"/>
          </a:xfrm>
          <a:prstGeom prst="rect">
            <a:avLst/>
          </a:prstGeom>
          <a:noFill/>
          <a:ln>
            <a:noFill/>
          </a:ln>
        </p:spPr>
        <p:txBody>
          <a:bodyPr anchorCtr="0" anchor="ctr" bIns="45700" lIns="45700" spcFirstLastPara="1" rIns="45700" wrap="square" tIns="45700">
            <a:normAutofit/>
          </a:bodyPr>
          <a:lstStyle/>
          <a:p>
            <a:pPr indent="-91440" lvl="0" marL="91440" rtl="0" algn="l">
              <a:lnSpc>
                <a:spcPct val="90000"/>
              </a:lnSpc>
              <a:spcBef>
                <a:spcPts val="0"/>
              </a:spcBef>
              <a:spcAft>
                <a:spcPts val="0"/>
              </a:spcAft>
              <a:buSzPts val="3200"/>
              <a:buFont typeface="Noto Sans Symbols"/>
              <a:buChar char="▪"/>
            </a:pPr>
            <a:r>
              <a:rPr lang="en-US" sz="3200"/>
              <a:t>Less disruption and disorder</a:t>
            </a:r>
            <a:endParaRPr/>
          </a:p>
          <a:p>
            <a:pPr indent="-91440" lvl="0" marL="91440" rtl="0" algn="l">
              <a:lnSpc>
                <a:spcPct val="90000"/>
              </a:lnSpc>
              <a:spcBef>
                <a:spcPts val="1400"/>
              </a:spcBef>
              <a:spcAft>
                <a:spcPts val="0"/>
              </a:spcAft>
              <a:buSzPts val="3200"/>
              <a:buFont typeface="Noto Sans Symbols"/>
              <a:buChar char="▪"/>
            </a:pPr>
            <a:r>
              <a:rPr lang="en-US" sz="3200"/>
              <a:t>More acceptance of prison staff authority</a:t>
            </a:r>
            <a:endParaRPr/>
          </a:p>
          <a:p>
            <a:pPr indent="-91440" lvl="0" marL="91440" rtl="0" algn="l">
              <a:lnSpc>
                <a:spcPct val="90000"/>
              </a:lnSpc>
              <a:spcBef>
                <a:spcPts val="1400"/>
              </a:spcBef>
              <a:spcAft>
                <a:spcPts val="0"/>
              </a:spcAft>
              <a:buSzPts val="3200"/>
              <a:buFont typeface="Noto Sans Symbols"/>
              <a:buChar char="▪"/>
            </a:pPr>
            <a:r>
              <a:rPr lang="en-US" sz="3200"/>
              <a:t>Ability to assess offenders’ adjustment and stability</a:t>
            </a:r>
            <a:endParaRPr/>
          </a:p>
          <a:p>
            <a:pPr indent="-91440" lvl="0" marL="91440" rtl="0" algn="l">
              <a:lnSpc>
                <a:spcPct val="90000"/>
              </a:lnSpc>
              <a:spcBef>
                <a:spcPts val="1400"/>
              </a:spcBef>
              <a:spcAft>
                <a:spcPts val="0"/>
              </a:spcAft>
              <a:buSzPts val="3200"/>
              <a:buFont typeface="Noto Sans Symbols"/>
              <a:buChar char="▪"/>
            </a:pPr>
            <a:r>
              <a:rPr lang="en-US" sz="3200"/>
              <a:t>Increased information gathering</a:t>
            </a:r>
            <a:endParaRPr/>
          </a:p>
          <a:p>
            <a:pPr indent="-91440" lvl="0" marL="91440" rtl="0" algn="l">
              <a:lnSpc>
                <a:spcPct val="90000"/>
              </a:lnSpc>
              <a:spcBef>
                <a:spcPts val="1400"/>
              </a:spcBef>
              <a:spcAft>
                <a:spcPts val="0"/>
              </a:spcAft>
              <a:buSzPts val="3200"/>
              <a:buFont typeface="Noto Sans Symbols"/>
              <a:buChar char="▪"/>
            </a:pPr>
            <a:r>
              <a:rPr lang="en-US" sz="3200"/>
              <a:t>Safer environment for both staff and offenders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4" name="Shape 294"/>
        <p:cNvGrpSpPr/>
        <p:nvPr/>
      </p:nvGrpSpPr>
      <p:grpSpPr>
        <a:xfrm>
          <a:off x="0" y="0"/>
          <a:ext cx="0" cy="0"/>
          <a:chOff x="0" y="0"/>
          <a:chExt cx="0" cy="0"/>
        </a:xfrm>
      </p:grpSpPr>
      <p:sp>
        <p:nvSpPr>
          <p:cNvPr id="295" name="Google Shape;295;p16"/>
          <p:cNvSpPr/>
          <p:nvPr/>
        </p:nvSpPr>
        <p:spPr>
          <a:xfrm>
            <a:off x="0" y="0"/>
            <a:ext cx="6095998"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96" name="Google Shape;296;p16"/>
          <p:cNvSpPr txBox="1"/>
          <p:nvPr>
            <p:ph type="title"/>
          </p:nvPr>
        </p:nvSpPr>
        <p:spPr>
          <a:xfrm>
            <a:off x="1024128" y="459317"/>
            <a:ext cx="4389120" cy="1749552"/>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4400"/>
              <a:buFont typeface="Twentieth Century"/>
              <a:buNone/>
            </a:pPr>
            <a:r>
              <a:rPr lang="en-US" sz="4400"/>
              <a:t>AS WE MOVE FORWARD</a:t>
            </a:r>
            <a:endParaRPr/>
          </a:p>
        </p:txBody>
      </p:sp>
      <p:cxnSp>
        <p:nvCxnSpPr>
          <p:cNvPr id="297" name="Google Shape;297;p16"/>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98" name="Google Shape;298;p16"/>
          <p:cNvSpPr txBox="1"/>
          <p:nvPr>
            <p:ph idx="1" type="body"/>
          </p:nvPr>
        </p:nvSpPr>
        <p:spPr>
          <a:xfrm>
            <a:off x="1024129" y="2286000"/>
            <a:ext cx="4389120" cy="393192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4000"/>
              <a:buFont typeface="Noto Sans Symbols"/>
              <a:buChar char="▪"/>
            </a:pPr>
            <a:r>
              <a:rPr lang="en-US" sz="4000"/>
              <a:t>Communication</a:t>
            </a:r>
            <a:endParaRPr/>
          </a:p>
          <a:p>
            <a:pPr indent="-91440" lvl="0" marL="91440" rtl="0" algn="l">
              <a:lnSpc>
                <a:spcPct val="90000"/>
              </a:lnSpc>
              <a:spcBef>
                <a:spcPts val="1400"/>
              </a:spcBef>
              <a:spcAft>
                <a:spcPts val="0"/>
              </a:spcAft>
              <a:buSzPts val="4000"/>
              <a:buFont typeface="Noto Sans Symbols"/>
              <a:buChar char="▪"/>
            </a:pPr>
            <a:r>
              <a:rPr lang="en-US" sz="4000"/>
              <a:t>Training Development</a:t>
            </a:r>
            <a:endParaRPr/>
          </a:p>
          <a:p>
            <a:pPr indent="-91440" lvl="0" marL="91440" rtl="0" algn="l">
              <a:lnSpc>
                <a:spcPct val="90000"/>
              </a:lnSpc>
              <a:spcBef>
                <a:spcPts val="1400"/>
              </a:spcBef>
              <a:spcAft>
                <a:spcPts val="0"/>
              </a:spcAft>
              <a:buSzPts val="4000"/>
              <a:buFont typeface="Noto Sans Symbols"/>
              <a:buChar char="▪"/>
            </a:pPr>
            <a:r>
              <a:rPr lang="en-US" sz="4000"/>
              <a:t>Surveys</a:t>
            </a:r>
            <a:endParaRPr/>
          </a:p>
          <a:p>
            <a:pPr indent="-91440" lvl="0" marL="91440" rtl="0" algn="l">
              <a:lnSpc>
                <a:spcPct val="90000"/>
              </a:lnSpc>
              <a:spcBef>
                <a:spcPts val="1400"/>
              </a:spcBef>
              <a:spcAft>
                <a:spcPts val="0"/>
              </a:spcAft>
              <a:buSzPts val="4000"/>
              <a:buFont typeface="Noto Sans Symbols"/>
              <a:buChar char="▪"/>
            </a:pPr>
            <a:r>
              <a:rPr lang="en-US" sz="4000"/>
              <a:t>Focus Groups</a:t>
            </a:r>
            <a:endParaRPr/>
          </a:p>
        </p:txBody>
      </p:sp>
      <p:pic>
        <p:nvPicPr>
          <p:cNvPr descr="Image result for innovation" id="299" name="Google Shape;299;p16"/>
          <p:cNvPicPr preferRelativeResize="0"/>
          <p:nvPr/>
        </p:nvPicPr>
        <p:blipFill rotWithShape="1">
          <a:blip r:embed="rId3">
            <a:alphaModFix/>
          </a:blip>
          <a:srcRect b="1" l="3886" r="46040" t="0"/>
          <a:stretch/>
        </p:blipFill>
        <p:spPr>
          <a:xfrm>
            <a:off x="7056116" y="960120"/>
            <a:ext cx="4175762" cy="49408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4" name="Shape 304"/>
        <p:cNvGrpSpPr/>
        <p:nvPr/>
      </p:nvGrpSpPr>
      <p:grpSpPr>
        <a:xfrm>
          <a:off x="0" y="0"/>
          <a:ext cx="0" cy="0"/>
          <a:chOff x="0" y="0"/>
          <a:chExt cx="0" cy="0"/>
        </a:xfrm>
      </p:grpSpPr>
      <p:sp>
        <p:nvSpPr>
          <p:cNvPr id="305" name="Google Shape;305;p17"/>
          <p:cNvSpPr txBox="1"/>
          <p:nvPr>
            <p:ph type="title"/>
          </p:nvPr>
        </p:nvSpPr>
        <p:spPr>
          <a:xfrm>
            <a:off x="846938" y="457200"/>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QUESTIONS &amp; CONTACT INFO </a:t>
            </a:r>
            <a:endParaRPr/>
          </a:p>
        </p:txBody>
      </p:sp>
      <p:sp>
        <p:nvSpPr>
          <p:cNvPr id="306" name="Google Shape;306;p17"/>
          <p:cNvSpPr txBox="1"/>
          <p:nvPr>
            <p:ph idx="1" type="body"/>
          </p:nvPr>
        </p:nvSpPr>
        <p:spPr>
          <a:xfrm>
            <a:off x="646771" y="1811330"/>
            <a:ext cx="6444175" cy="439135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3200"/>
              <a:buNone/>
            </a:pPr>
            <a:r>
              <a:rPr lang="en-US" sz="3200"/>
              <a:t>The Normalization Initiative is in the early stage of development and is being directed by Matt Hansen, Prison Operations. A work group of representatives across CDOC have been assembled. We will be soliciting more information from you in the coming weeks. </a:t>
            </a:r>
            <a:endParaRPr/>
          </a:p>
          <a:p>
            <a:pPr indent="0" lvl="0" marL="0" rtl="0" algn="ctr">
              <a:lnSpc>
                <a:spcPct val="90000"/>
              </a:lnSpc>
              <a:spcBef>
                <a:spcPts val="1400"/>
              </a:spcBef>
              <a:spcAft>
                <a:spcPts val="0"/>
              </a:spcAft>
              <a:buSzPts val="3200"/>
              <a:buNone/>
            </a:pPr>
            <a:r>
              <a:rPr lang="en-US" sz="3200"/>
              <a:t>doc_normgroup@state.co.us</a:t>
            </a:r>
            <a:endParaRPr/>
          </a:p>
        </p:txBody>
      </p:sp>
      <p:pic>
        <p:nvPicPr>
          <p:cNvPr id="307" name="Google Shape;307;p17"/>
          <p:cNvPicPr preferRelativeResize="0"/>
          <p:nvPr/>
        </p:nvPicPr>
        <p:blipFill rotWithShape="1">
          <a:blip r:embed="rId3">
            <a:alphaModFix/>
          </a:blip>
          <a:srcRect b="2" l="58730" r="1" t="0"/>
          <a:stretch/>
        </p:blipFill>
        <p:spPr>
          <a:xfrm>
            <a:off x="7552266" y="10"/>
            <a:ext cx="4639733" cy="6857990"/>
          </a:xfrm>
          <a:prstGeom prst="rect">
            <a:avLst/>
          </a:prstGeom>
          <a:noFill/>
          <a:ln>
            <a:noFill/>
          </a:ln>
        </p:spPr>
      </p:pic>
      <p:sp>
        <p:nvSpPr>
          <p:cNvPr id="308" name="Google Shape;308;p17"/>
          <p:cNvSpPr txBox="1"/>
          <p:nvPr/>
        </p:nvSpPr>
        <p:spPr>
          <a:xfrm>
            <a:off x="200722" y="6066263"/>
            <a:ext cx="671303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Twentieth Century"/>
                <a:ea typeface="Twentieth Century"/>
                <a:cs typeface="Twentieth Century"/>
                <a:sym typeface="Twentieth Century"/>
              </a:rPr>
              <a:t>What questions or comments do you have on the Initiative?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3" name="Shape 103"/>
        <p:cNvGrpSpPr/>
        <p:nvPr/>
      </p:nvGrpSpPr>
      <p:grpSpPr>
        <a:xfrm>
          <a:off x="0" y="0"/>
          <a:ext cx="0" cy="0"/>
          <a:chOff x="0" y="0"/>
          <a:chExt cx="0" cy="0"/>
        </a:xfrm>
      </p:grpSpPr>
      <p:sp>
        <p:nvSpPr>
          <p:cNvPr id="104" name="Google Shape;104;p2"/>
          <p:cNvSpPr/>
          <p:nvPr/>
        </p:nvSpPr>
        <p:spPr>
          <a:xfrm>
            <a:off x="327546" y="4572000"/>
            <a:ext cx="7058307" cy="1964266"/>
          </a:xfrm>
          <a:prstGeom prst="rect">
            <a:avLst/>
          </a:prstGeom>
          <a:solidFill>
            <a:srgbClr val="6458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105" name="Google Shape;105;p2"/>
          <p:cNvPicPr preferRelativeResize="0"/>
          <p:nvPr/>
        </p:nvPicPr>
        <p:blipFill rotWithShape="1">
          <a:blip r:embed="rId3">
            <a:alphaModFix/>
          </a:blip>
          <a:srcRect b="0" l="9452" r="1187" t="0"/>
          <a:stretch/>
        </p:blipFill>
        <p:spPr>
          <a:xfrm>
            <a:off x="327547" y="321733"/>
            <a:ext cx="7058306" cy="4107392"/>
          </a:xfrm>
          <a:prstGeom prst="rect">
            <a:avLst/>
          </a:prstGeom>
          <a:noFill/>
          <a:ln>
            <a:noFill/>
          </a:ln>
        </p:spPr>
      </p:pic>
      <p:sp>
        <p:nvSpPr>
          <p:cNvPr id="106" name="Google Shape;106;p2"/>
          <p:cNvSpPr/>
          <p:nvPr/>
        </p:nvSpPr>
        <p:spPr>
          <a:xfrm>
            <a:off x="7534655" y="321732"/>
            <a:ext cx="4335613" cy="6214534"/>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07" name="Google Shape;107;p2"/>
          <p:cNvSpPr txBox="1"/>
          <p:nvPr>
            <p:ph idx="1" type="body"/>
          </p:nvPr>
        </p:nvSpPr>
        <p:spPr>
          <a:xfrm>
            <a:off x="7990101" y="1552375"/>
            <a:ext cx="3880200" cy="4852500"/>
          </a:xfrm>
          <a:prstGeom prst="rect">
            <a:avLst/>
          </a:prstGeom>
          <a:noFill/>
          <a:ln>
            <a:noFill/>
          </a:ln>
        </p:spPr>
        <p:txBody>
          <a:bodyPr anchorCtr="0" anchor="ctr" bIns="45700" lIns="45700" spcFirstLastPara="1" rIns="45700" wrap="square" tIns="45700">
            <a:normAutofit/>
          </a:bodyPr>
          <a:lstStyle/>
          <a:p>
            <a:pPr indent="-91440" lvl="0" marL="91440" rtl="0" algn="l">
              <a:lnSpc>
                <a:spcPct val="90000"/>
              </a:lnSpc>
              <a:spcBef>
                <a:spcPts val="0"/>
              </a:spcBef>
              <a:spcAft>
                <a:spcPts val="0"/>
              </a:spcAft>
              <a:buSzPts val="3200"/>
              <a:buFont typeface="Noto Sans Symbols"/>
              <a:buChar char="▪"/>
            </a:pPr>
            <a:r>
              <a:rPr lang="en-US" sz="3200">
                <a:solidFill>
                  <a:srgbClr val="FFFFFF"/>
                </a:solidFill>
              </a:rPr>
              <a:t>Introduce normalization and potential areas of change</a:t>
            </a:r>
            <a:endParaRPr/>
          </a:p>
          <a:p>
            <a:pPr indent="-91440" lvl="0" marL="91440" rtl="0" algn="l">
              <a:lnSpc>
                <a:spcPct val="90000"/>
              </a:lnSpc>
              <a:spcBef>
                <a:spcPts val="1400"/>
              </a:spcBef>
              <a:spcAft>
                <a:spcPts val="0"/>
              </a:spcAft>
              <a:buSzPts val="3200"/>
              <a:buFont typeface="Noto Sans Symbols"/>
              <a:buChar char="▪"/>
            </a:pPr>
            <a:r>
              <a:rPr lang="en-US" sz="3200">
                <a:solidFill>
                  <a:srgbClr val="FFFFFF"/>
                </a:solidFill>
              </a:rPr>
              <a:t>Plan moving forward</a:t>
            </a:r>
            <a:endParaRPr/>
          </a:p>
          <a:p>
            <a:pPr indent="-91440" lvl="0" marL="91440" rtl="0" algn="l">
              <a:lnSpc>
                <a:spcPct val="90000"/>
              </a:lnSpc>
              <a:spcBef>
                <a:spcPts val="1400"/>
              </a:spcBef>
              <a:spcAft>
                <a:spcPts val="0"/>
              </a:spcAft>
              <a:buSzPts val="3200"/>
              <a:buFont typeface="Noto Sans Symbols"/>
              <a:buChar char="▪"/>
            </a:pPr>
            <a:r>
              <a:rPr lang="en-US" sz="3200">
                <a:solidFill>
                  <a:srgbClr val="FFFFFF"/>
                </a:solidFill>
              </a:rPr>
              <a:t>Your thoughts</a:t>
            </a:r>
            <a:endParaRPr/>
          </a:p>
          <a:p>
            <a:pPr indent="0" lvl="0" marL="91440" rtl="0" algn="l">
              <a:lnSpc>
                <a:spcPct val="90000"/>
              </a:lnSpc>
              <a:spcBef>
                <a:spcPts val="1400"/>
              </a:spcBef>
              <a:spcAft>
                <a:spcPts val="0"/>
              </a:spcAft>
              <a:buSzPts val="2200"/>
              <a:buNone/>
            </a:pPr>
            <a:r>
              <a:t/>
            </a:r>
            <a:endParaRPr>
              <a:solidFill>
                <a:srgbClr val="FFFFFF"/>
              </a:solidFill>
            </a:endParaRPr>
          </a:p>
        </p:txBody>
      </p:sp>
      <p:sp>
        <p:nvSpPr>
          <p:cNvPr id="108" name="Google Shape;108;p2"/>
          <p:cNvSpPr txBox="1"/>
          <p:nvPr>
            <p:ph type="title"/>
          </p:nvPr>
        </p:nvSpPr>
        <p:spPr>
          <a:xfrm>
            <a:off x="7990102" y="321725"/>
            <a:ext cx="3424800" cy="16251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FFFFFF"/>
              </a:buClr>
              <a:buSzPts val="5000"/>
              <a:buFont typeface="Twentieth Century"/>
              <a:buNone/>
            </a:pPr>
            <a:r>
              <a:rPr lang="en-US">
                <a:solidFill>
                  <a:srgbClr val="FFFFFF"/>
                </a:solidFill>
              </a:rPr>
              <a:t>TODAY</a:t>
            </a:r>
            <a:endParaRPr/>
          </a:p>
        </p:txBody>
      </p:sp>
      <p:sp>
        <p:nvSpPr>
          <p:cNvPr id="109" name="Google Shape;109;p2"/>
          <p:cNvSpPr txBox="1"/>
          <p:nvPr/>
        </p:nvSpPr>
        <p:spPr>
          <a:xfrm>
            <a:off x="278456" y="4828561"/>
            <a:ext cx="7846908" cy="800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lt1"/>
                </a:solidFill>
                <a:latin typeface="Twentieth Century"/>
                <a:ea typeface="Twentieth Century"/>
                <a:cs typeface="Twentieth Century"/>
                <a:sym typeface="Twentieth Century"/>
              </a:rPr>
              <a:t>“We build too many walls and not enough bridges.”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Twentieth Century"/>
                <a:ea typeface="Twentieth Century"/>
                <a:cs typeface="Twentieth Century"/>
                <a:sym typeface="Twentieth Century"/>
              </a:rPr>
              <a:t>                                                                       -Sir Isaac Newton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4" name="Shape 114"/>
        <p:cNvGrpSpPr/>
        <p:nvPr/>
      </p:nvGrpSpPr>
      <p:grpSpPr>
        <a:xfrm>
          <a:off x="0" y="0"/>
          <a:ext cx="0" cy="0"/>
          <a:chOff x="0" y="0"/>
          <a:chExt cx="0" cy="0"/>
        </a:xfrm>
      </p:grpSpPr>
      <p:sp>
        <p:nvSpPr>
          <p:cNvPr id="115" name="Google Shape;115;p3"/>
          <p:cNvSpPr/>
          <p:nvPr/>
        </p:nvSpPr>
        <p:spPr>
          <a:xfrm>
            <a:off x="0" y="0"/>
            <a:ext cx="5468548"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16" name="Google Shape;116;p3"/>
          <p:cNvSpPr txBox="1"/>
          <p:nvPr>
            <p:ph type="title"/>
          </p:nvPr>
        </p:nvSpPr>
        <p:spPr>
          <a:xfrm>
            <a:off x="1024124" y="585225"/>
            <a:ext cx="44445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dk1"/>
              </a:buClr>
              <a:buSzPts val="4400"/>
              <a:buFont typeface="Twentieth Century"/>
              <a:buNone/>
            </a:pPr>
            <a:r>
              <a:rPr lang="en-US" sz="3600">
                <a:solidFill>
                  <a:schemeClr val="dk1"/>
                </a:solidFill>
              </a:rPr>
              <a:t>WILDLY IMPORTANT GOALS (WIG</a:t>
            </a:r>
            <a:r>
              <a:rPr lang="en-US" sz="3600" cap="none">
                <a:solidFill>
                  <a:schemeClr val="dk1"/>
                </a:solidFill>
              </a:rPr>
              <a:t>s</a:t>
            </a:r>
            <a:r>
              <a:rPr lang="en-US" sz="3600">
                <a:solidFill>
                  <a:schemeClr val="dk1"/>
                </a:solidFill>
              </a:rPr>
              <a:t>)</a:t>
            </a:r>
            <a:endParaRPr sz="3600"/>
          </a:p>
        </p:txBody>
      </p:sp>
      <p:cxnSp>
        <p:nvCxnSpPr>
          <p:cNvPr id="117" name="Google Shape;117;p3"/>
          <p:cNvCxnSpPr/>
          <p:nvPr/>
        </p:nvCxnSpPr>
        <p:spPr>
          <a:xfrm rot="10800000">
            <a:off x="762000" y="826324"/>
            <a:ext cx="0" cy="914400"/>
          </a:xfrm>
          <a:prstGeom prst="straightConnector1">
            <a:avLst/>
          </a:prstGeom>
          <a:noFill/>
          <a:ln cap="flat" cmpd="sng" w="19050">
            <a:solidFill>
              <a:srgbClr val="EDECE4"/>
            </a:solidFill>
            <a:prstDash val="solid"/>
            <a:round/>
            <a:headEnd len="sm" w="sm" type="none"/>
            <a:tailEnd len="sm" w="sm" type="none"/>
          </a:ln>
        </p:spPr>
      </p:cxnSp>
      <p:sp>
        <p:nvSpPr>
          <p:cNvPr id="118" name="Google Shape;118;p3"/>
          <p:cNvSpPr txBox="1"/>
          <p:nvPr>
            <p:ph idx="1" type="body"/>
          </p:nvPr>
        </p:nvSpPr>
        <p:spPr>
          <a:xfrm>
            <a:off x="518168" y="2054036"/>
            <a:ext cx="4950370" cy="3977640"/>
          </a:xfrm>
          <a:prstGeom prst="rect">
            <a:avLst/>
          </a:prstGeom>
          <a:noFill/>
          <a:ln>
            <a:noFill/>
          </a:ln>
        </p:spPr>
        <p:txBody>
          <a:bodyPr anchorCtr="0" anchor="t" bIns="45700" lIns="45700" spcFirstLastPara="1" rIns="45700" wrap="square" tIns="45700">
            <a:noAutofit/>
          </a:bodyPr>
          <a:lstStyle/>
          <a:p>
            <a:pPr indent="-91440" lvl="0" marL="91440" rtl="0" algn="l">
              <a:lnSpc>
                <a:spcPct val="90000"/>
              </a:lnSpc>
              <a:spcBef>
                <a:spcPts val="0"/>
              </a:spcBef>
              <a:spcAft>
                <a:spcPts val="0"/>
              </a:spcAft>
              <a:buSzPts val="3200"/>
              <a:buChar char=" "/>
            </a:pPr>
            <a:r>
              <a:rPr lang="en-US" sz="3200">
                <a:solidFill>
                  <a:srgbClr val="FFFFFF"/>
                </a:solidFill>
              </a:rPr>
              <a:t>Decrease the recidivism rate through normalization of prison</a:t>
            </a:r>
            <a:endParaRPr/>
          </a:p>
          <a:p>
            <a:pPr indent="-27938" lvl="0" marL="91440" rtl="0" algn="l">
              <a:lnSpc>
                <a:spcPct val="90000"/>
              </a:lnSpc>
              <a:spcBef>
                <a:spcPts val="1400"/>
              </a:spcBef>
              <a:spcAft>
                <a:spcPts val="0"/>
              </a:spcAft>
              <a:buSzPts val="1000"/>
              <a:buNone/>
            </a:pPr>
            <a:r>
              <a:t/>
            </a:r>
            <a:endParaRPr sz="1000">
              <a:solidFill>
                <a:srgbClr val="FFFFFF"/>
              </a:solidFill>
            </a:endParaRPr>
          </a:p>
          <a:p>
            <a:pPr indent="-91440" lvl="0" marL="91440" rtl="0" algn="l">
              <a:lnSpc>
                <a:spcPct val="90000"/>
              </a:lnSpc>
              <a:spcBef>
                <a:spcPts val="1400"/>
              </a:spcBef>
              <a:spcAft>
                <a:spcPts val="0"/>
              </a:spcAft>
              <a:buSzPts val="3200"/>
              <a:buChar char=" "/>
            </a:pPr>
            <a:r>
              <a:rPr lang="en-US" sz="3200">
                <a:solidFill>
                  <a:srgbClr val="FFFFFF"/>
                </a:solidFill>
              </a:rPr>
              <a:t>Increase the percentage of parolees who are employed</a:t>
            </a:r>
            <a:endParaRPr/>
          </a:p>
          <a:p>
            <a:pPr indent="-27938" lvl="0" marL="91440" rtl="0" algn="l">
              <a:lnSpc>
                <a:spcPct val="90000"/>
              </a:lnSpc>
              <a:spcBef>
                <a:spcPts val="1400"/>
              </a:spcBef>
              <a:spcAft>
                <a:spcPts val="0"/>
              </a:spcAft>
              <a:buSzPts val="1000"/>
              <a:buNone/>
            </a:pPr>
            <a:r>
              <a:t/>
            </a:r>
            <a:endParaRPr sz="1000">
              <a:solidFill>
                <a:srgbClr val="FFFFFF"/>
              </a:solidFill>
            </a:endParaRPr>
          </a:p>
          <a:p>
            <a:pPr indent="-91440" lvl="0" marL="91440" rtl="0" algn="l">
              <a:lnSpc>
                <a:spcPct val="90000"/>
              </a:lnSpc>
              <a:spcBef>
                <a:spcPts val="1400"/>
              </a:spcBef>
              <a:spcAft>
                <a:spcPts val="0"/>
              </a:spcAft>
              <a:buSzPts val="3200"/>
              <a:buChar char=" "/>
            </a:pPr>
            <a:r>
              <a:rPr lang="en-US" sz="3200">
                <a:solidFill>
                  <a:srgbClr val="FFFFFF"/>
                </a:solidFill>
              </a:rPr>
              <a:t>Improve culture within DOC and decrease labor shortage</a:t>
            </a:r>
            <a:endParaRPr/>
          </a:p>
        </p:txBody>
      </p:sp>
      <p:pic>
        <p:nvPicPr>
          <p:cNvPr descr="Image result for goals" id="119" name="Google Shape;119;p3"/>
          <p:cNvPicPr preferRelativeResize="0"/>
          <p:nvPr/>
        </p:nvPicPr>
        <p:blipFill rotWithShape="1">
          <a:blip r:embed="rId3">
            <a:alphaModFix/>
          </a:blip>
          <a:srcRect b="0" l="0" r="0" t="0"/>
          <a:stretch/>
        </p:blipFill>
        <p:spPr>
          <a:xfrm>
            <a:off x="6096000" y="1376210"/>
            <a:ext cx="5455921" cy="41055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4" name="Shape 124"/>
        <p:cNvGrpSpPr/>
        <p:nvPr/>
      </p:nvGrpSpPr>
      <p:grpSpPr>
        <a:xfrm>
          <a:off x="0" y="0"/>
          <a:ext cx="0" cy="0"/>
          <a:chOff x="0" y="0"/>
          <a:chExt cx="0" cy="0"/>
        </a:xfrm>
      </p:grpSpPr>
      <p:sp>
        <p:nvSpPr>
          <p:cNvPr id="125" name="Google Shape;125;p4"/>
          <p:cNvSpPr txBox="1"/>
          <p:nvPr>
            <p:ph type="title"/>
          </p:nvPr>
        </p:nvSpPr>
        <p:spPr>
          <a:xfrm>
            <a:off x="5689600" y="585225"/>
            <a:ext cx="60030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sz="4000"/>
              <a:t>WHAT IS NORMALIZATION?</a:t>
            </a:r>
            <a:endParaRPr sz="4000"/>
          </a:p>
        </p:txBody>
      </p:sp>
      <p:pic>
        <p:nvPicPr>
          <p:cNvPr id="126" name="Google Shape;126;p4"/>
          <p:cNvPicPr preferRelativeResize="0"/>
          <p:nvPr/>
        </p:nvPicPr>
        <p:blipFill rotWithShape="1">
          <a:blip r:embed="rId3">
            <a:alphaModFix/>
          </a:blip>
          <a:srcRect b="-3" l="2573" r="35683" t="0"/>
          <a:stretch/>
        </p:blipFill>
        <p:spPr>
          <a:xfrm>
            <a:off x="484632" y="484632"/>
            <a:ext cx="3248521" cy="3511948"/>
          </a:xfrm>
          <a:prstGeom prst="rect">
            <a:avLst/>
          </a:prstGeom>
          <a:noFill/>
          <a:ln>
            <a:noFill/>
          </a:ln>
        </p:spPr>
      </p:pic>
      <p:sp>
        <p:nvSpPr>
          <p:cNvPr id="127" name="Google Shape;127;p4"/>
          <p:cNvSpPr/>
          <p:nvPr/>
        </p:nvSpPr>
        <p:spPr>
          <a:xfrm>
            <a:off x="3897745" y="484632"/>
            <a:ext cx="1082693" cy="3511948"/>
          </a:xfrm>
          <a:prstGeom prst="rect">
            <a:avLst/>
          </a:prstGeom>
          <a:solidFill>
            <a:srgbClr val="CBC8A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28" name="Google Shape;128;p4"/>
          <p:cNvCxnSpPr/>
          <p:nvPr/>
        </p:nvCxnSpPr>
        <p:spPr>
          <a:xfrm rot="10800000">
            <a:off x="56896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129" name="Google Shape;129;p4"/>
          <p:cNvSpPr/>
          <p:nvPr/>
        </p:nvSpPr>
        <p:spPr>
          <a:xfrm>
            <a:off x="485775" y="4150596"/>
            <a:ext cx="1038557" cy="2231807"/>
          </a:xfrm>
          <a:prstGeom prst="rect">
            <a:avLst/>
          </a:prstGeom>
          <a:solidFill>
            <a:srgbClr val="679B9A">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130" name="Google Shape;130;p4"/>
          <p:cNvPicPr preferRelativeResize="0"/>
          <p:nvPr/>
        </p:nvPicPr>
        <p:blipFill rotWithShape="1">
          <a:blip r:embed="rId4">
            <a:alphaModFix/>
          </a:blip>
          <a:srcRect b="-3" l="1925" r="-3" t="0"/>
          <a:stretch/>
        </p:blipFill>
        <p:spPr>
          <a:xfrm>
            <a:off x="1688924" y="4150596"/>
            <a:ext cx="3291514" cy="2231808"/>
          </a:xfrm>
          <a:prstGeom prst="rect">
            <a:avLst/>
          </a:prstGeom>
          <a:noFill/>
          <a:ln>
            <a:noFill/>
          </a:ln>
        </p:spPr>
      </p:pic>
      <p:sp>
        <p:nvSpPr>
          <p:cNvPr id="131" name="Google Shape;131;p4"/>
          <p:cNvSpPr txBox="1"/>
          <p:nvPr>
            <p:ph idx="1" type="body"/>
          </p:nvPr>
        </p:nvSpPr>
        <p:spPr>
          <a:xfrm>
            <a:off x="5951728" y="2286000"/>
            <a:ext cx="5740739" cy="4023360"/>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SzPts val="3200"/>
              <a:buChar char=" "/>
            </a:pPr>
            <a:r>
              <a:rPr b="1" i="1" lang="en-US" sz="3200">
                <a:latin typeface="Calibri"/>
                <a:ea typeface="Calibri"/>
                <a:cs typeface="Calibri"/>
                <a:sym typeface="Calibri"/>
              </a:rPr>
              <a:t>Normalization aims to bring prison life as close as possible to normal life outside of prison.  </a:t>
            </a:r>
            <a:endParaRPr/>
          </a:p>
          <a:p>
            <a:pPr indent="0" lvl="0" marL="91440" rtl="0" algn="l">
              <a:lnSpc>
                <a:spcPct val="90000"/>
              </a:lnSpc>
              <a:spcBef>
                <a:spcPts val="2000"/>
              </a:spcBef>
              <a:spcAft>
                <a:spcPts val="0"/>
              </a:spcAft>
              <a:buSzPts val="22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6" name="Shape 136"/>
        <p:cNvGrpSpPr/>
        <p:nvPr/>
      </p:nvGrpSpPr>
      <p:grpSpPr>
        <a:xfrm>
          <a:off x="0" y="0"/>
          <a:ext cx="0" cy="0"/>
          <a:chOff x="0" y="0"/>
          <a:chExt cx="0" cy="0"/>
        </a:xfrm>
      </p:grpSpPr>
      <p:sp>
        <p:nvSpPr>
          <p:cNvPr id="137" name="Google Shape;137;p5"/>
          <p:cNvSpPr/>
          <p:nvPr/>
        </p:nvSpPr>
        <p:spPr>
          <a:xfrm>
            <a:off x="0" y="0"/>
            <a:ext cx="4648199"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38" name="Google Shape;138;p5"/>
          <p:cNvSpPr txBox="1"/>
          <p:nvPr>
            <p:ph type="title"/>
          </p:nvPr>
        </p:nvSpPr>
        <p:spPr>
          <a:xfrm>
            <a:off x="491076" y="643475"/>
            <a:ext cx="3831000" cy="55710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FFFFFF"/>
              </a:buClr>
              <a:buSzPts val="4800"/>
              <a:buFont typeface="Twentieth Century"/>
              <a:buNone/>
            </a:pPr>
            <a:r>
              <a:rPr lang="en-US" sz="4800">
                <a:solidFill>
                  <a:srgbClr val="FFFFFF"/>
                </a:solidFill>
              </a:rPr>
              <a:t>CHANGES WE CONSIDER/</a:t>
            </a:r>
            <a:br>
              <a:rPr lang="en-US" sz="4800">
                <a:solidFill>
                  <a:srgbClr val="FFFFFF"/>
                </a:solidFill>
              </a:rPr>
            </a:br>
            <a:r>
              <a:rPr lang="en-US" sz="4800">
                <a:solidFill>
                  <a:srgbClr val="FFFFFF"/>
                </a:solidFill>
              </a:rPr>
              <a:t>IMPLEMENT</a:t>
            </a:r>
            <a:endParaRPr/>
          </a:p>
        </p:txBody>
      </p:sp>
      <p:grpSp>
        <p:nvGrpSpPr>
          <p:cNvPr id="139" name="Google Shape;139;p5"/>
          <p:cNvGrpSpPr/>
          <p:nvPr/>
        </p:nvGrpSpPr>
        <p:grpSpPr>
          <a:xfrm>
            <a:off x="5603875" y="977152"/>
            <a:ext cx="5641974" cy="4875121"/>
            <a:chOff x="0" y="23064"/>
            <a:chExt cx="5641974" cy="4875121"/>
          </a:xfrm>
        </p:grpSpPr>
        <p:sp>
          <p:nvSpPr>
            <p:cNvPr id="140" name="Google Shape;140;p5"/>
            <p:cNvSpPr/>
            <p:nvPr/>
          </p:nvSpPr>
          <p:spPr>
            <a:xfrm>
              <a:off x="0" y="377304"/>
              <a:ext cx="5641974" cy="1587600"/>
            </a:xfrm>
            <a:prstGeom prst="rect">
              <a:avLst/>
            </a:prstGeom>
            <a:solidFill>
              <a:schemeClr val="lt1">
                <a:alpha val="89411"/>
              </a:schemeClr>
            </a:solidFill>
            <a:ln cap="flat" cmpd="sng" w="15875">
              <a:solidFill>
                <a:srgbClr val="9BBE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
            <p:cNvSpPr txBox="1"/>
            <p:nvPr/>
          </p:nvSpPr>
          <p:spPr>
            <a:xfrm>
              <a:off x="0" y="377304"/>
              <a:ext cx="5641974" cy="1587600"/>
            </a:xfrm>
            <a:prstGeom prst="rect">
              <a:avLst/>
            </a:prstGeom>
            <a:noFill/>
            <a:ln>
              <a:noFill/>
            </a:ln>
          </p:spPr>
          <p:txBody>
            <a:bodyPr anchorCtr="0" anchor="t" bIns="170675" lIns="437875" spcFirstLastPara="1" rIns="437875" wrap="square" tIns="499850">
              <a:noAutofit/>
            </a:bodyPr>
            <a:lstStyle/>
            <a:p>
              <a:pPr indent="-228600" lvl="1" marL="228600" marR="0" rtl="0" algn="l">
                <a:lnSpc>
                  <a:spcPct val="90000"/>
                </a:lnSpc>
                <a:spcBef>
                  <a:spcPts val="0"/>
                </a:spcBef>
                <a:spcAft>
                  <a:spcPts val="0"/>
                </a:spcAft>
                <a:buClr>
                  <a:schemeClr val="dk1"/>
                </a:buClr>
                <a:buSzPts val="2400"/>
                <a:buFont typeface="Twentieth Century"/>
                <a:buChar char="•"/>
              </a:pPr>
              <a:r>
                <a:rPr b="0" i="0" lang="en-US" sz="2400" u="none" cap="none" strike="noStrike">
                  <a:solidFill>
                    <a:schemeClr val="dk1"/>
                  </a:solidFill>
                  <a:latin typeface="Twentieth Century"/>
                  <a:ea typeface="Twentieth Century"/>
                  <a:cs typeface="Twentieth Century"/>
                  <a:sym typeface="Twentieth Century"/>
                </a:rPr>
                <a:t>Do NOT modify processes in ways that increase risk for staff or offenders</a:t>
              </a:r>
              <a:endParaRPr b="0" i="0" sz="1400" u="none" cap="none" strike="noStrike">
                <a:solidFill>
                  <a:srgbClr val="000000"/>
                </a:solidFill>
                <a:latin typeface="Arial"/>
                <a:ea typeface="Arial"/>
                <a:cs typeface="Arial"/>
                <a:sym typeface="Arial"/>
              </a:endParaRPr>
            </a:p>
          </p:txBody>
        </p:sp>
        <p:sp>
          <p:nvSpPr>
            <p:cNvPr id="142" name="Google Shape;142;p5"/>
            <p:cNvSpPr/>
            <p:nvPr/>
          </p:nvSpPr>
          <p:spPr>
            <a:xfrm>
              <a:off x="282098" y="23064"/>
              <a:ext cx="3949382" cy="708480"/>
            </a:xfrm>
            <a:prstGeom prst="roundRect">
              <a:avLst>
                <a:gd fmla="val 16667" name="adj"/>
              </a:avLst>
            </a:prstGeom>
            <a:solidFill>
              <a:srgbClr val="9BBEB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5"/>
            <p:cNvSpPr txBox="1"/>
            <p:nvPr/>
          </p:nvSpPr>
          <p:spPr>
            <a:xfrm>
              <a:off x="316683" y="57649"/>
              <a:ext cx="3880212" cy="639310"/>
            </a:xfrm>
            <a:prstGeom prst="rect">
              <a:avLst/>
            </a:prstGeom>
            <a:noFill/>
            <a:ln>
              <a:noFill/>
            </a:ln>
          </p:spPr>
          <p:txBody>
            <a:bodyPr anchorCtr="0" anchor="ctr" bIns="0" lIns="149275" spcFirstLastPara="1" rIns="149275" wrap="square" tIns="0">
              <a:no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Should NOT increase inherent risks</a:t>
              </a:r>
              <a:endParaRPr b="0" i="0" sz="1400" u="none" cap="none" strike="noStrike">
                <a:solidFill>
                  <a:srgbClr val="000000"/>
                </a:solidFill>
                <a:latin typeface="Arial"/>
                <a:ea typeface="Arial"/>
                <a:cs typeface="Arial"/>
                <a:sym typeface="Arial"/>
              </a:endParaRPr>
            </a:p>
          </p:txBody>
        </p:sp>
        <p:sp>
          <p:nvSpPr>
            <p:cNvPr id="144" name="Google Shape;144;p5"/>
            <p:cNvSpPr/>
            <p:nvPr/>
          </p:nvSpPr>
          <p:spPr>
            <a:xfrm>
              <a:off x="0" y="2448745"/>
              <a:ext cx="5641974" cy="982800"/>
            </a:xfrm>
            <a:prstGeom prst="rect">
              <a:avLst/>
            </a:prstGeom>
            <a:solidFill>
              <a:schemeClr val="lt1">
                <a:alpha val="89411"/>
              </a:schemeClr>
            </a:solidFill>
            <a:ln cap="flat" cmpd="sng" w="15875">
              <a:solidFill>
                <a:srgbClr val="87C68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
            <p:cNvSpPr txBox="1"/>
            <p:nvPr/>
          </p:nvSpPr>
          <p:spPr>
            <a:xfrm>
              <a:off x="0" y="2448745"/>
              <a:ext cx="5641974" cy="982800"/>
            </a:xfrm>
            <a:prstGeom prst="rect">
              <a:avLst/>
            </a:prstGeom>
            <a:noFill/>
            <a:ln>
              <a:noFill/>
            </a:ln>
          </p:spPr>
          <p:txBody>
            <a:bodyPr anchorCtr="0" anchor="t" bIns="170675" lIns="437875" spcFirstLastPara="1" rIns="437875" wrap="square" tIns="499850">
              <a:noAutofit/>
            </a:bodyPr>
            <a:lstStyle/>
            <a:p>
              <a:pPr indent="-228600" lvl="1" marL="228600" marR="0" rtl="0" algn="l">
                <a:lnSpc>
                  <a:spcPct val="90000"/>
                </a:lnSpc>
                <a:spcBef>
                  <a:spcPts val="0"/>
                </a:spcBef>
                <a:spcAft>
                  <a:spcPts val="0"/>
                </a:spcAft>
                <a:buClr>
                  <a:schemeClr val="dk1"/>
                </a:buClr>
                <a:buSzPts val="2400"/>
                <a:buFont typeface="Twentieth Century"/>
                <a:buChar char="•"/>
              </a:pPr>
              <a:r>
                <a:rPr b="0" i="0" lang="en-US" sz="2400" u="none" cap="none" strike="noStrike">
                  <a:solidFill>
                    <a:schemeClr val="dk1"/>
                  </a:solidFill>
                  <a:latin typeface="Twentieth Century"/>
                  <a:ea typeface="Twentieth Century"/>
                  <a:cs typeface="Twentieth Century"/>
                  <a:sym typeface="Twentieth Century"/>
                </a:rPr>
                <a:t>Do NOT increase staff workload</a:t>
              </a:r>
              <a:endParaRPr b="0" i="0" sz="1400" u="none" cap="none" strike="noStrike">
                <a:solidFill>
                  <a:srgbClr val="000000"/>
                </a:solidFill>
                <a:latin typeface="Arial"/>
                <a:ea typeface="Arial"/>
                <a:cs typeface="Arial"/>
                <a:sym typeface="Arial"/>
              </a:endParaRPr>
            </a:p>
          </p:txBody>
        </p:sp>
        <p:sp>
          <p:nvSpPr>
            <p:cNvPr id="146" name="Google Shape;146;p5"/>
            <p:cNvSpPr/>
            <p:nvPr/>
          </p:nvSpPr>
          <p:spPr>
            <a:xfrm>
              <a:off x="282098" y="2094505"/>
              <a:ext cx="3949382" cy="708480"/>
            </a:xfrm>
            <a:prstGeom prst="roundRect">
              <a:avLst>
                <a:gd fmla="val 16667" name="adj"/>
              </a:avLst>
            </a:prstGeom>
            <a:solidFill>
              <a:srgbClr val="87C683"/>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5"/>
            <p:cNvSpPr txBox="1"/>
            <p:nvPr/>
          </p:nvSpPr>
          <p:spPr>
            <a:xfrm>
              <a:off x="316683" y="2129090"/>
              <a:ext cx="3880212" cy="639310"/>
            </a:xfrm>
            <a:prstGeom prst="rect">
              <a:avLst/>
            </a:prstGeom>
            <a:noFill/>
            <a:ln>
              <a:noFill/>
            </a:ln>
          </p:spPr>
          <p:txBody>
            <a:bodyPr anchorCtr="0" anchor="ctr" bIns="0" lIns="149275" spcFirstLastPara="1" rIns="149275" wrap="square" tIns="0">
              <a:no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Should NOT inundate staff</a:t>
              </a:r>
              <a:endParaRPr b="0" i="0" sz="1400" u="none" cap="none" strike="noStrike">
                <a:solidFill>
                  <a:srgbClr val="000000"/>
                </a:solidFill>
                <a:latin typeface="Arial"/>
                <a:ea typeface="Arial"/>
                <a:cs typeface="Arial"/>
                <a:sym typeface="Arial"/>
              </a:endParaRPr>
            </a:p>
          </p:txBody>
        </p:sp>
        <p:sp>
          <p:nvSpPr>
            <p:cNvPr id="148" name="Google Shape;148;p5"/>
            <p:cNvSpPr/>
            <p:nvPr/>
          </p:nvSpPr>
          <p:spPr>
            <a:xfrm>
              <a:off x="0" y="3915385"/>
              <a:ext cx="5641974" cy="982800"/>
            </a:xfrm>
            <a:prstGeom prst="rect">
              <a:avLst/>
            </a:prstGeom>
            <a:solidFill>
              <a:schemeClr val="lt1">
                <a:alpha val="89411"/>
              </a:schemeClr>
            </a:solidFill>
            <a:ln cap="flat" cmpd="sng" w="15875">
              <a:solidFill>
                <a:srgbClr val="D1C9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5"/>
            <p:cNvSpPr txBox="1"/>
            <p:nvPr/>
          </p:nvSpPr>
          <p:spPr>
            <a:xfrm>
              <a:off x="0" y="3915385"/>
              <a:ext cx="5641974" cy="982800"/>
            </a:xfrm>
            <a:prstGeom prst="rect">
              <a:avLst/>
            </a:prstGeom>
            <a:noFill/>
            <a:ln>
              <a:noFill/>
            </a:ln>
          </p:spPr>
          <p:txBody>
            <a:bodyPr anchorCtr="0" anchor="t" bIns="170675" lIns="437875" spcFirstLastPara="1" rIns="437875" wrap="square" tIns="499850">
              <a:noAutofit/>
            </a:bodyPr>
            <a:lstStyle/>
            <a:p>
              <a:pPr indent="-228600" lvl="1" marL="228600" marR="0" rtl="0" algn="l">
                <a:lnSpc>
                  <a:spcPct val="90000"/>
                </a:lnSpc>
                <a:spcBef>
                  <a:spcPts val="0"/>
                </a:spcBef>
                <a:spcAft>
                  <a:spcPts val="0"/>
                </a:spcAft>
                <a:buClr>
                  <a:schemeClr val="dk1"/>
                </a:buClr>
                <a:buSzPts val="2400"/>
                <a:buFont typeface="Twentieth Century"/>
                <a:buChar char="•"/>
              </a:pPr>
              <a:r>
                <a:rPr b="0" i="0" lang="en-US" sz="2400" u="none" cap="none" strike="noStrike">
                  <a:solidFill>
                    <a:schemeClr val="dk1"/>
                  </a:solidFill>
                  <a:latin typeface="Twentieth Century"/>
                  <a:ea typeface="Twentieth Century"/>
                  <a:cs typeface="Twentieth Century"/>
                  <a:sym typeface="Twentieth Century"/>
                </a:rPr>
                <a:t>Objective is to break this paradigm</a:t>
              </a:r>
              <a:endParaRPr b="0" i="0" sz="1400" u="none" cap="none" strike="noStrike">
                <a:solidFill>
                  <a:srgbClr val="000000"/>
                </a:solidFill>
                <a:latin typeface="Arial"/>
                <a:ea typeface="Arial"/>
                <a:cs typeface="Arial"/>
                <a:sym typeface="Arial"/>
              </a:endParaRPr>
            </a:p>
          </p:txBody>
        </p:sp>
        <p:sp>
          <p:nvSpPr>
            <p:cNvPr id="150" name="Google Shape;150;p5"/>
            <p:cNvSpPr/>
            <p:nvPr/>
          </p:nvSpPr>
          <p:spPr>
            <a:xfrm>
              <a:off x="282098" y="3561145"/>
              <a:ext cx="3949382" cy="708480"/>
            </a:xfrm>
            <a:prstGeom prst="roundRect">
              <a:avLst>
                <a:gd fmla="val 16667" name="adj"/>
              </a:avLst>
            </a:prstGeom>
            <a:solidFill>
              <a:srgbClr val="D1C96A"/>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5"/>
            <p:cNvSpPr txBox="1"/>
            <p:nvPr/>
          </p:nvSpPr>
          <p:spPr>
            <a:xfrm>
              <a:off x="316683" y="3595730"/>
              <a:ext cx="3880212" cy="639310"/>
            </a:xfrm>
            <a:prstGeom prst="rect">
              <a:avLst/>
            </a:prstGeom>
            <a:noFill/>
            <a:ln>
              <a:noFill/>
            </a:ln>
          </p:spPr>
          <p:txBody>
            <a:bodyPr anchorCtr="0" anchor="ctr" bIns="0" lIns="149275" spcFirstLastPara="1" rIns="149275" wrap="square" tIns="0">
              <a:no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Twentieth Century"/>
                  <a:ea typeface="Twentieth Century"/>
                  <a:cs typeface="Twentieth Century"/>
                  <a:sym typeface="Twentieth Century"/>
                </a:rPr>
                <a:t>Should NOT perpetuate and us versus them culture</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5" name="Shape 155"/>
        <p:cNvGrpSpPr/>
        <p:nvPr/>
      </p:nvGrpSpPr>
      <p:grpSpPr>
        <a:xfrm>
          <a:off x="0" y="0"/>
          <a:ext cx="0" cy="0"/>
          <a:chOff x="0" y="0"/>
          <a:chExt cx="0" cy="0"/>
        </a:xfrm>
      </p:grpSpPr>
      <p:sp>
        <p:nvSpPr>
          <p:cNvPr id="156" name="Google Shape;156;p6"/>
          <p:cNvSpPr txBox="1"/>
          <p:nvPr>
            <p:ph type="title"/>
          </p:nvPr>
        </p:nvSpPr>
        <p:spPr>
          <a:xfrm>
            <a:off x="5689600" y="585225"/>
            <a:ext cx="63537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POTENTIAL AREAS OF CHANGE</a:t>
            </a:r>
            <a:endParaRPr/>
          </a:p>
        </p:txBody>
      </p:sp>
      <p:pic>
        <p:nvPicPr>
          <p:cNvPr descr="Image result for change" id="157" name="Google Shape;157;p6"/>
          <p:cNvPicPr preferRelativeResize="0"/>
          <p:nvPr/>
        </p:nvPicPr>
        <p:blipFill rotWithShape="1">
          <a:blip r:embed="rId3">
            <a:alphaModFix/>
          </a:blip>
          <a:srcRect b="-2" l="0" r="38024" t="0"/>
          <a:stretch/>
        </p:blipFill>
        <p:spPr>
          <a:xfrm>
            <a:off x="484632" y="484632"/>
            <a:ext cx="3248521" cy="3511948"/>
          </a:xfrm>
          <a:prstGeom prst="rect">
            <a:avLst/>
          </a:prstGeom>
          <a:noFill/>
          <a:ln>
            <a:noFill/>
          </a:ln>
        </p:spPr>
      </p:pic>
      <p:sp>
        <p:nvSpPr>
          <p:cNvPr id="158" name="Google Shape;158;p6"/>
          <p:cNvSpPr/>
          <p:nvPr/>
        </p:nvSpPr>
        <p:spPr>
          <a:xfrm>
            <a:off x="3897745" y="484632"/>
            <a:ext cx="1082693" cy="3511948"/>
          </a:xfrm>
          <a:prstGeom prst="rect">
            <a:avLst/>
          </a:prstGeom>
          <a:solidFill>
            <a:srgbClr val="CBC8A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59" name="Google Shape;159;p6"/>
          <p:cNvCxnSpPr/>
          <p:nvPr/>
        </p:nvCxnSpPr>
        <p:spPr>
          <a:xfrm rot="10800000">
            <a:off x="56896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160" name="Google Shape;160;p6"/>
          <p:cNvSpPr/>
          <p:nvPr/>
        </p:nvSpPr>
        <p:spPr>
          <a:xfrm>
            <a:off x="485775" y="4150596"/>
            <a:ext cx="1038557" cy="2231807"/>
          </a:xfrm>
          <a:prstGeom prst="rect">
            <a:avLst/>
          </a:prstGeom>
          <a:solidFill>
            <a:srgbClr val="679B9A">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Image result for change in environment" id="161" name="Google Shape;161;p6"/>
          <p:cNvPicPr preferRelativeResize="0"/>
          <p:nvPr/>
        </p:nvPicPr>
        <p:blipFill rotWithShape="1">
          <a:blip r:embed="rId4">
            <a:alphaModFix/>
          </a:blip>
          <a:srcRect b="2" l="0" r="3" t="3822"/>
          <a:stretch/>
        </p:blipFill>
        <p:spPr>
          <a:xfrm>
            <a:off x="1688924" y="4150596"/>
            <a:ext cx="3291514" cy="2231808"/>
          </a:xfrm>
          <a:prstGeom prst="rect">
            <a:avLst/>
          </a:prstGeom>
          <a:noFill/>
          <a:ln>
            <a:noFill/>
          </a:ln>
        </p:spPr>
      </p:pic>
      <p:sp>
        <p:nvSpPr>
          <p:cNvPr id="162" name="Google Shape;162;p6"/>
          <p:cNvSpPr txBox="1"/>
          <p:nvPr>
            <p:ph idx="1" type="body"/>
          </p:nvPr>
        </p:nvSpPr>
        <p:spPr>
          <a:xfrm>
            <a:off x="5951728" y="2286000"/>
            <a:ext cx="5740739"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600"/>
              <a:buFont typeface="Noto Sans Symbols"/>
              <a:buChar char="▪"/>
            </a:pPr>
            <a:r>
              <a:rPr lang="en-US" sz="3600"/>
              <a:t>Physical Environment</a:t>
            </a:r>
            <a:endParaRPr/>
          </a:p>
          <a:p>
            <a:pPr indent="-91440" lvl="0" marL="91440" rtl="0" algn="l">
              <a:lnSpc>
                <a:spcPct val="90000"/>
              </a:lnSpc>
              <a:spcBef>
                <a:spcPts val="1400"/>
              </a:spcBef>
              <a:spcAft>
                <a:spcPts val="0"/>
              </a:spcAft>
              <a:buSzPts val="3600"/>
              <a:buFont typeface="Noto Sans Symbols"/>
              <a:buChar char="▪"/>
            </a:pPr>
            <a:r>
              <a:rPr lang="en-US" sz="3600"/>
              <a:t>Staff Offender Interactions</a:t>
            </a:r>
            <a:endParaRPr/>
          </a:p>
          <a:p>
            <a:pPr indent="-91440" lvl="0" marL="91440" rtl="0" algn="l">
              <a:lnSpc>
                <a:spcPct val="90000"/>
              </a:lnSpc>
              <a:spcBef>
                <a:spcPts val="1400"/>
              </a:spcBef>
              <a:spcAft>
                <a:spcPts val="0"/>
              </a:spcAft>
              <a:buSzPts val="3600"/>
              <a:buFont typeface="Noto Sans Symbols"/>
              <a:buChar char="▪"/>
            </a:pPr>
            <a:r>
              <a:rPr lang="en-US" sz="3600"/>
              <a:t>Dynamic Security</a:t>
            </a:r>
            <a:endParaRPr/>
          </a:p>
        </p:txBody>
      </p:sp>
      <p:sp>
        <p:nvSpPr>
          <p:cNvPr descr="Image result for change in environment" id="163" name="Google Shape;163;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descr="Image result for change in environment" id="164" name="Google Shape;164;p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9" name="Shape 169"/>
        <p:cNvGrpSpPr/>
        <p:nvPr/>
      </p:nvGrpSpPr>
      <p:grpSpPr>
        <a:xfrm>
          <a:off x="0" y="0"/>
          <a:ext cx="0" cy="0"/>
          <a:chOff x="0" y="0"/>
          <a:chExt cx="0" cy="0"/>
        </a:xfrm>
      </p:grpSpPr>
      <p:sp>
        <p:nvSpPr>
          <p:cNvPr id="170" name="Google Shape;170;p7"/>
          <p:cNvSpPr txBox="1"/>
          <p:nvPr>
            <p:ph type="title"/>
          </p:nvPr>
        </p:nvSpPr>
        <p:spPr>
          <a:xfrm>
            <a:off x="1024125" y="585225"/>
            <a:ext cx="109146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CHANGE THE PHYSICAL ENVIRONMENT</a:t>
            </a:r>
            <a:endParaRPr/>
          </a:p>
        </p:txBody>
      </p:sp>
      <p:grpSp>
        <p:nvGrpSpPr>
          <p:cNvPr id="171" name="Google Shape;171;p7"/>
          <p:cNvGrpSpPr/>
          <p:nvPr/>
        </p:nvGrpSpPr>
        <p:grpSpPr>
          <a:xfrm>
            <a:off x="469739" y="2616023"/>
            <a:ext cx="11371467" cy="3498912"/>
            <a:chOff x="1388" y="531191"/>
            <a:chExt cx="11371467" cy="3498912"/>
          </a:xfrm>
        </p:grpSpPr>
        <p:sp>
          <p:nvSpPr>
            <p:cNvPr id="172" name="Google Shape;172;p7"/>
            <p:cNvSpPr/>
            <p:nvPr/>
          </p:nvSpPr>
          <p:spPr>
            <a:xfrm>
              <a:off x="1388" y="531191"/>
              <a:ext cx="1749456" cy="1049673"/>
            </a:xfrm>
            <a:prstGeom prst="rect">
              <a:avLst/>
            </a:prstGeom>
            <a:solidFill>
              <a:srgbClr val="9BBEBD"/>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
            <p:cNvSpPr txBox="1"/>
            <p:nvPr/>
          </p:nvSpPr>
          <p:spPr>
            <a:xfrm>
              <a:off x="1388" y="531191"/>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Paint walls</a:t>
              </a:r>
              <a:endParaRPr b="0" i="0" sz="1400" u="none" cap="none" strike="noStrike">
                <a:solidFill>
                  <a:srgbClr val="000000"/>
                </a:solidFill>
                <a:latin typeface="Arial"/>
                <a:ea typeface="Arial"/>
                <a:cs typeface="Arial"/>
                <a:sym typeface="Arial"/>
              </a:endParaRPr>
            </a:p>
          </p:txBody>
        </p:sp>
        <p:sp>
          <p:nvSpPr>
            <p:cNvPr id="174" name="Google Shape;174;p7"/>
            <p:cNvSpPr/>
            <p:nvPr/>
          </p:nvSpPr>
          <p:spPr>
            <a:xfrm>
              <a:off x="1925790" y="531191"/>
              <a:ext cx="1749456" cy="1049673"/>
            </a:xfrm>
            <a:prstGeom prst="rect">
              <a:avLst/>
            </a:prstGeom>
            <a:solidFill>
              <a:srgbClr val="97BEB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
            <p:cNvSpPr txBox="1"/>
            <p:nvPr/>
          </p:nvSpPr>
          <p:spPr>
            <a:xfrm>
              <a:off x="1925790" y="531191"/>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Add color to communal spaces</a:t>
              </a:r>
              <a:endParaRPr b="0" i="0" sz="1400" u="none" cap="none" strike="noStrike">
                <a:solidFill>
                  <a:srgbClr val="000000"/>
                </a:solidFill>
                <a:latin typeface="Arial"/>
                <a:ea typeface="Arial"/>
                <a:cs typeface="Arial"/>
                <a:sym typeface="Arial"/>
              </a:endParaRPr>
            </a:p>
          </p:txBody>
        </p:sp>
        <p:sp>
          <p:nvSpPr>
            <p:cNvPr id="176" name="Google Shape;176;p7"/>
            <p:cNvSpPr/>
            <p:nvPr/>
          </p:nvSpPr>
          <p:spPr>
            <a:xfrm>
              <a:off x="3850192" y="531191"/>
              <a:ext cx="1749456" cy="1049673"/>
            </a:xfrm>
            <a:prstGeom prst="rect">
              <a:avLst/>
            </a:prstGeom>
            <a:solidFill>
              <a:srgbClr val="94BFB2"/>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
            <p:cNvSpPr txBox="1"/>
            <p:nvPr/>
          </p:nvSpPr>
          <p:spPr>
            <a:xfrm>
              <a:off x="3850192" y="531191"/>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Paint Murals</a:t>
              </a:r>
              <a:endParaRPr b="0" i="0" sz="1400" u="none" cap="none" strike="noStrike">
                <a:solidFill>
                  <a:srgbClr val="000000"/>
                </a:solidFill>
                <a:latin typeface="Arial"/>
                <a:ea typeface="Arial"/>
                <a:cs typeface="Arial"/>
                <a:sym typeface="Arial"/>
              </a:endParaRPr>
            </a:p>
          </p:txBody>
        </p:sp>
        <p:sp>
          <p:nvSpPr>
            <p:cNvPr id="178" name="Google Shape;178;p7"/>
            <p:cNvSpPr/>
            <p:nvPr/>
          </p:nvSpPr>
          <p:spPr>
            <a:xfrm>
              <a:off x="5774594" y="531191"/>
              <a:ext cx="1749456" cy="1049673"/>
            </a:xfrm>
            <a:prstGeom prst="rect">
              <a:avLst/>
            </a:prstGeom>
            <a:solidFill>
              <a:srgbClr val="91C0AC"/>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
            <p:cNvSpPr txBox="1"/>
            <p:nvPr/>
          </p:nvSpPr>
          <p:spPr>
            <a:xfrm>
              <a:off x="5774594" y="531191"/>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Add gardens</a:t>
              </a:r>
              <a:endParaRPr b="0" i="0" sz="1400" u="none" cap="none" strike="noStrike">
                <a:solidFill>
                  <a:srgbClr val="000000"/>
                </a:solidFill>
                <a:latin typeface="Arial"/>
                <a:ea typeface="Arial"/>
                <a:cs typeface="Arial"/>
                <a:sym typeface="Arial"/>
              </a:endParaRPr>
            </a:p>
          </p:txBody>
        </p:sp>
        <p:sp>
          <p:nvSpPr>
            <p:cNvPr id="180" name="Google Shape;180;p7"/>
            <p:cNvSpPr/>
            <p:nvPr/>
          </p:nvSpPr>
          <p:spPr>
            <a:xfrm>
              <a:off x="7698996" y="531191"/>
              <a:ext cx="1749456" cy="1049673"/>
            </a:xfrm>
            <a:prstGeom prst="rect">
              <a:avLst/>
            </a:prstGeom>
            <a:solidFill>
              <a:srgbClr val="8EC2A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
            <p:cNvSpPr txBox="1"/>
            <p:nvPr/>
          </p:nvSpPr>
          <p:spPr>
            <a:xfrm>
              <a:off x="7698996" y="531191"/>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Add trees</a:t>
              </a:r>
              <a:endParaRPr b="0" i="0" sz="1400" u="none" cap="none" strike="noStrike">
                <a:solidFill>
                  <a:srgbClr val="000000"/>
                </a:solidFill>
                <a:latin typeface="Arial"/>
                <a:ea typeface="Arial"/>
                <a:cs typeface="Arial"/>
                <a:sym typeface="Arial"/>
              </a:endParaRPr>
            </a:p>
          </p:txBody>
        </p:sp>
        <p:sp>
          <p:nvSpPr>
            <p:cNvPr id="182" name="Google Shape;182;p7"/>
            <p:cNvSpPr/>
            <p:nvPr/>
          </p:nvSpPr>
          <p:spPr>
            <a:xfrm>
              <a:off x="9623399" y="531191"/>
              <a:ext cx="1749456" cy="1049673"/>
            </a:xfrm>
            <a:prstGeom prst="rect">
              <a:avLst/>
            </a:prstGeom>
            <a:solidFill>
              <a:srgbClr val="8BC29B"/>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
            <p:cNvSpPr txBox="1"/>
            <p:nvPr/>
          </p:nvSpPr>
          <p:spPr>
            <a:xfrm>
              <a:off x="9623399" y="531191"/>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Plant flowers</a:t>
              </a:r>
              <a:endParaRPr b="0" i="0" sz="1400" u="none" cap="none" strike="noStrike">
                <a:solidFill>
                  <a:srgbClr val="000000"/>
                </a:solidFill>
                <a:latin typeface="Arial"/>
                <a:ea typeface="Arial"/>
                <a:cs typeface="Arial"/>
                <a:sym typeface="Arial"/>
              </a:endParaRPr>
            </a:p>
          </p:txBody>
        </p:sp>
        <p:sp>
          <p:nvSpPr>
            <p:cNvPr id="184" name="Google Shape;184;p7"/>
            <p:cNvSpPr/>
            <p:nvPr/>
          </p:nvSpPr>
          <p:spPr>
            <a:xfrm>
              <a:off x="1388" y="1755810"/>
              <a:ext cx="1749456" cy="1049673"/>
            </a:xfrm>
            <a:prstGeom prst="rect">
              <a:avLst/>
            </a:prstGeom>
            <a:solidFill>
              <a:srgbClr val="88C492"/>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
            <p:cNvSpPr txBox="1"/>
            <p:nvPr/>
          </p:nvSpPr>
          <p:spPr>
            <a:xfrm>
              <a:off x="1388" y="175581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Plant fruits and vegetables</a:t>
              </a:r>
              <a:endParaRPr b="0" i="0" sz="1400" u="none" cap="none" strike="noStrike">
                <a:solidFill>
                  <a:srgbClr val="000000"/>
                </a:solidFill>
                <a:latin typeface="Arial"/>
                <a:ea typeface="Arial"/>
                <a:cs typeface="Arial"/>
                <a:sym typeface="Arial"/>
              </a:endParaRPr>
            </a:p>
          </p:txBody>
        </p:sp>
        <p:sp>
          <p:nvSpPr>
            <p:cNvPr id="186" name="Google Shape;186;p7"/>
            <p:cNvSpPr/>
            <p:nvPr/>
          </p:nvSpPr>
          <p:spPr>
            <a:xfrm>
              <a:off x="1925790" y="1755810"/>
              <a:ext cx="1749456" cy="1049673"/>
            </a:xfrm>
            <a:prstGeom prst="rect">
              <a:avLst/>
            </a:prstGeom>
            <a:solidFill>
              <a:srgbClr val="85C587"/>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
            <p:cNvSpPr txBox="1"/>
            <p:nvPr/>
          </p:nvSpPr>
          <p:spPr>
            <a:xfrm>
              <a:off x="1925790" y="175581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Integrate music</a:t>
              </a:r>
              <a:endParaRPr b="0" i="0" sz="1400" u="none" cap="none" strike="noStrike">
                <a:solidFill>
                  <a:srgbClr val="000000"/>
                </a:solidFill>
                <a:latin typeface="Arial"/>
                <a:ea typeface="Arial"/>
                <a:cs typeface="Arial"/>
                <a:sym typeface="Arial"/>
              </a:endParaRPr>
            </a:p>
          </p:txBody>
        </p:sp>
        <p:sp>
          <p:nvSpPr>
            <p:cNvPr id="188" name="Google Shape;188;p7"/>
            <p:cNvSpPr/>
            <p:nvPr/>
          </p:nvSpPr>
          <p:spPr>
            <a:xfrm>
              <a:off x="3850192" y="1755810"/>
              <a:ext cx="1749456" cy="1049673"/>
            </a:xfrm>
            <a:prstGeom prst="rect">
              <a:avLst/>
            </a:prstGeom>
            <a:solidFill>
              <a:srgbClr val="8AC78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
            <p:cNvSpPr txBox="1"/>
            <p:nvPr/>
          </p:nvSpPr>
          <p:spPr>
            <a:xfrm>
              <a:off x="3850192" y="175581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Change fluorescent lights</a:t>
              </a:r>
              <a:endParaRPr b="0" i="0" sz="1400" u="none" cap="none" strike="noStrike">
                <a:solidFill>
                  <a:srgbClr val="000000"/>
                </a:solidFill>
                <a:latin typeface="Arial"/>
                <a:ea typeface="Arial"/>
                <a:cs typeface="Arial"/>
                <a:sym typeface="Arial"/>
              </a:endParaRPr>
            </a:p>
          </p:txBody>
        </p:sp>
        <p:sp>
          <p:nvSpPr>
            <p:cNvPr id="190" name="Google Shape;190;p7"/>
            <p:cNvSpPr/>
            <p:nvPr/>
          </p:nvSpPr>
          <p:spPr>
            <a:xfrm>
              <a:off x="5774594" y="1755810"/>
              <a:ext cx="1749456" cy="1049673"/>
            </a:xfrm>
            <a:prstGeom prst="rect">
              <a:avLst/>
            </a:prstGeom>
            <a:solidFill>
              <a:srgbClr val="91C97E"/>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
            <p:cNvSpPr txBox="1"/>
            <p:nvPr/>
          </p:nvSpPr>
          <p:spPr>
            <a:xfrm>
              <a:off x="5774594" y="175581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Add more green space</a:t>
              </a:r>
              <a:endParaRPr b="0" i="0" sz="1400" u="none" cap="none" strike="noStrike">
                <a:solidFill>
                  <a:srgbClr val="000000"/>
                </a:solidFill>
                <a:latin typeface="Arial"/>
                <a:ea typeface="Arial"/>
                <a:cs typeface="Arial"/>
                <a:sym typeface="Arial"/>
              </a:endParaRPr>
            </a:p>
          </p:txBody>
        </p:sp>
        <p:sp>
          <p:nvSpPr>
            <p:cNvPr id="192" name="Google Shape;192;p7"/>
            <p:cNvSpPr/>
            <p:nvPr/>
          </p:nvSpPr>
          <p:spPr>
            <a:xfrm>
              <a:off x="7698996" y="1755810"/>
              <a:ext cx="1749456" cy="1049673"/>
            </a:xfrm>
            <a:prstGeom prst="rect">
              <a:avLst/>
            </a:prstGeom>
            <a:solidFill>
              <a:srgbClr val="9AC97B"/>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
            <p:cNvSpPr txBox="1"/>
            <p:nvPr/>
          </p:nvSpPr>
          <p:spPr>
            <a:xfrm>
              <a:off x="7698996" y="175581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Create addition natural lighting</a:t>
              </a:r>
              <a:endParaRPr b="0" i="0" sz="1400" u="none" cap="none" strike="noStrike">
                <a:solidFill>
                  <a:srgbClr val="000000"/>
                </a:solidFill>
                <a:latin typeface="Arial"/>
                <a:ea typeface="Arial"/>
                <a:cs typeface="Arial"/>
                <a:sym typeface="Arial"/>
              </a:endParaRPr>
            </a:p>
          </p:txBody>
        </p:sp>
        <p:sp>
          <p:nvSpPr>
            <p:cNvPr id="194" name="Google Shape;194;p7"/>
            <p:cNvSpPr/>
            <p:nvPr/>
          </p:nvSpPr>
          <p:spPr>
            <a:xfrm>
              <a:off x="9623399" y="1755810"/>
              <a:ext cx="1749456" cy="1049673"/>
            </a:xfrm>
            <a:prstGeom prst="rect">
              <a:avLst/>
            </a:prstGeom>
            <a:solidFill>
              <a:srgbClr val="A2CB78"/>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
            <p:cNvSpPr txBox="1"/>
            <p:nvPr/>
          </p:nvSpPr>
          <p:spPr>
            <a:xfrm>
              <a:off x="9623399" y="175581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Additional cooking options</a:t>
              </a:r>
              <a:endParaRPr b="0" i="0" sz="1400" u="none" cap="none" strike="noStrike">
                <a:solidFill>
                  <a:srgbClr val="000000"/>
                </a:solidFill>
                <a:latin typeface="Arial"/>
                <a:ea typeface="Arial"/>
                <a:cs typeface="Arial"/>
                <a:sym typeface="Arial"/>
              </a:endParaRPr>
            </a:p>
          </p:txBody>
        </p:sp>
        <p:sp>
          <p:nvSpPr>
            <p:cNvPr id="196" name="Google Shape;196;p7"/>
            <p:cNvSpPr/>
            <p:nvPr/>
          </p:nvSpPr>
          <p:spPr>
            <a:xfrm>
              <a:off x="1925790" y="2980430"/>
              <a:ext cx="1749456" cy="1049673"/>
            </a:xfrm>
            <a:prstGeom prst="rect">
              <a:avLst/>
            </a:prstGeom>
            <a:solidFill>
              <a:srgbClr val="AECD7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
            <p:cNvSpPr txBox="1"/>
            <p:nvPr/>
          </p:nvSpPr>
          <p:spPr>
            <a:xfrm>
              <a:off x="1925790" y="298043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Unbolt furniture</a:t>
              </a:r>
              <a:endParaRPr b="0" i="0" sz="1400" u="none" cap="none" strike="noStrike">
                <a:solidFill>
                  <a:srgbClr val="000000"/>
                </a:solidFill>
                <a:latin typeface="Arial"/>
                <a:ea typeface="Arial"/>
                <a:cs typeface="Arial"/>
                <a:sym typeface="Arial"/>
              </a:endParaRPr>
            </a:p>
          </p:txBody>
        </p:sp>
        <p:sp>
          <p:nvSpPr>
            <p:cNvPr id="198" name="Google Shape;198;p7"/>
            <p:cNvSpPr/>
            <p:nvPr/>
          </p:nvSpPr>
          <p:spPr>
            <a:xfrm>
              <a:off x="3850192" y="2980430"/>
              <a:ext cx="1749456" cy="1049673"/>
            </a:xfrm>
            <a:prstGeom prst="rect">
              <a:avLst/>
            </a:prstGeom>
            <a:solidFill>
              <a:srgbClr val="BBCE70"/>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
            <p:cNvSpPr txBox="1"/>
            <p:nvPr/>
          </p:nvSpPr>
          <p:spPr>
            <a:xfrm>
              <a:off x="3850192" y="298043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Add décor</a:t>
              </a:r>
              <a:endParaRPr b="0" i="0" sz="1400" u="none" cap="none" strike="noStrike">
                <a:solidFill>
                  <a:srgbClr val="000000"/>
                </a:solidFill>
                <a:latin typeface="Arial"/>
                <a:ea typeface="Arial"/>
                <a:cs typeface="Arial"/>
                <a:sym typeface="Arial"/>
              </a:endParaRPr>
            </a:p>
          </p:txBody>
        </p:sp>
        <p:sp>
          <p:nvSpPr>
            <p:cNvPr id="200" name="Google Shape;200;p7"/>
            <p:cNvSpPr/>
            <p:nvPr/>
          </p:nvSpPr>
          <p:spPr>
            <a:xfrm>
              <a:off x="5774594" y="2980430"/>
              <a:ext cx="1749456" cy="1049673"/>
            </a:xfrm>
            <a:prstGeom prst="rect">
              <a:avLst/>
            </a:prstGeom>
            <a:solidFill>
              <a:srgbClr val="C7CF6E"/>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
            <p:cNvSpPr txBox="1"/>
            <p:nvPr/>
          </p:nvSpPr>
          <p:spPr>
            <a:xfrm>
              <a:off x="5774594" y="298043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Change plumbing fixtures</a:t>
              </a:r>
              <a:endParaRPr b="0" i="0" sz="1400" u="none" cap="none" strike="noStrike">
                <a:solidFill>
                  <a:srgbClr val="000000"/>
                </a:solidFill>
                <a:latin typeface="Arial"/>
                <a:ea typeface="Arial"/>
                <a:cs typeface="Arial"/>
                <a:sym typeface="Arial"/>
              </a:endParaRPr>
            </a:p>
          </p:txBody>
        </p:sp>
        <p:sp>
          <p:nvSpPr>
            <p:cNvPr id="202" name="Google Shape;202;p7"/>
            <p:cNvSpPr/>
            <p:nvPr/>
          </p:nvSpPr>
          <p:spPr>
            <a:xfrm>
              <a:off x="7698996" y="2980430"/>
              <a:ext cx="1749456" cy="1049673"/>
            </a:xfrm>
            <a:prstGeom prst="rect">
              <a:avLst/>
            </a:prstGeom>
            <a:solidFill>
              <a:srgbClr val="D1C96A"/>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
            <p:cNvSpPr txBox="1"/>
            <p:nvPr/>
          </p:nvSpPr>
          <p:spPr>
            <a:xfrm>
              <a:off x="7698996" y="2980430"/>
              <a:ext cx="1749456" cy="1049673"/>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dk1"/>
                  </a:solidFill>
                  <a:latin typeface="Twentieth Century"/>
                  <a:ea typeface="Twentieth Century"/>
                  <a:cs typeface="Twentieth Century"/>
                  <a:sym typeface="Twentieth Century"/>
                </a:rPr>
                <a:t>Change lighting fixtures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mt="30000"/>
          </a:blip>
          <a:stretch>
            <a:fillRect/>
          </a:stretch>
        </a:blipFill>
      </p:bgPr>
    </p:bg>
    <p:spTree>
      <p:nvGrpSpPr>
        <p:cNvPr id="208" name="Shape 208"/>
        <p:cNvGrpSpPr/>
        <p:nvPr/>
      </p:nvGrpSpPr>
      <p:grpSpPr>
        <a:xfrm>
          <a:off x="0" y="0"/>
          <a:ext cx="0" cy="0"/>
          <a:chOff x="0" y="0"/>
          <a:chExt cx="0" cy="0"/>
        </a:xfrm>
      </p:grpSpPr>
      <p:sp>
        <p:nvSpPr>
          <p:cNvPr id="209" name="Google Shape;209;p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MUSIC</a:t>
            </a:r>
            <a:endParaRPr/>
          </a:p>
        </p:txBody>
      </p:sp>
      <p:sp>
        <p:nvSpPr>
          <p:cNvPr id="210" name="Google Shape;210;p8"/>
          <p:cNvSpPr txBox="1"/>
          <p:nvPr>
            <p:ph idx="1" type="body"/>
          </p:nvPr>
        </p:nvSpPr>
        <p:spPr>
          <a:xfrm>
            <a:off x="838200" y="1837808"/>
            <a:ext cx="10515600" cy="4351338"/>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3200"/>
              <a:buChar char=" "/>
            </a:pPr>
            <a:r>
              <a:rPr b="1" lang="en-US" sz="3200"/>
              <a:t>Listening to classical or instrumental music increases relaxation and reduces anxiety, tension, stress, anger and aggression.</a:t>
            </a:r>
            <a:endParaRPr/>
          </a:p>
          <a:p>
            <a:pPr indent="0" lvl="1" marL="265176" rtl="0" algn="l">
              <a:lnSpc>
                <a:spcPct val="90000"/>
              </a:lnSpc>
              <a:spcBef>
                <a:spcPts val="400"/>
              </a:spcBef>
              <a:spcAft>
                <a:spcPts val="0"/>
              </a:spcAft>
              <a:buSzPts val="2800"/>
              <a:buNone/>
            </a:pPr>
            <a:r>
              <a:t/>
            </a:r>
            <a:endParaRPr b="1" sz="2800"/>
          </a:p>
          <a:p>
            <a:pPr indent="-91440" lvl="0" marL="91440" rtl="0" algn="l">
              <a:lnSpc>
                <a:spcPct val="90000"/>
              </a:lnSpc>
              <a:spcBef>
                <a:spcPts val="1600"/>
              </a:spcBef>
              <a:spcAft>
                <a:spcPts val="0"/>
              </a:spcAft>
              <a:buSzPts val="3200"/>
              <a:buChar char=" "/>
            </a:pPr>
            <a:r>
              <a:rPr b="1" lang="en-US" sz="3200"/>
              <a:t>Music with fast rhythms or tempos can have similar beneficial effects when the individual selects the music.</a:t>
            </a:r>
            <a:endParaRPr/>
          </a:p>
          <a:p>
            <a:pPr indent="-22858" lvl="1" marL="265176" rtl="0" algn="l">
              <a:lnSpc>
                <a:spcPct val="90000"/>
              </a:lnSpc>
              <a:spcBef>
                <a:spcPts val="400"/>
              </a:spcBef>
              <a:spcAft>
                <a:spcPts val="0"/>
              </a:spcAft>
              <a:buSzPts val="1800"/>
              <a:buNone/>
            </a:pPr>
            <a:r>
              <a:t/>
            </a:r>
            <a:endParaRPr/>
          </a:p>
        </p:txBody>
      </p:sp>
      <p:sp>
        <p:nvSpPr>
          <p:cNvPr id="211" name="Google Shape;211;p8"/>
          <p:cNvSpPr txBox="1"/>
          <p:nvPr/>
        </p:nvSpPr>
        <p:spPr>
          <a:xfrm>
            <a:off x="365342" y="6189146"/>
            <a:ext cx="1146131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Twentieth Century"/>
                <a:ea typeface="Twentieth Century"/>
                <a:cs typeface="Twentieth Century"/>
                <a:sym typeface="Twentieth Century"/>
              </a:rPr>
              <a:t>Bensimon, Einat, &amp; Gilboa, 2015; Jiang, Rickson, &amp; Jiang, 2016; Jiang, Zhou, Rickson, &amp; Jiang, 2013; Krahé &amp; Bieneck, 2012; Labbé; Schmidt, Babin, &amp; Pharr, 2007; Nilsson, 2008; Schäfer, Huron, Shanahan, &amp; Sedlmeier, 2015; Smith &amp; Joyce, 2004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6" name="Shape 216"/>
        <p:cNvGrpSpPr/>
        <p:nvPr/>
      </p:nvGrpSpPr>
      <p:grpSpPr>
        <a:xfrm>
          <a:off x="0" y="0"/>
          <a:ext cx="0" cy="0"/>
          <a:chOff x="0" y="0"/>
          <a:chExt cx="0" cy="0"/>
        </a:xfrm>
      </p:grpSpPr>
      <p:sp>
        <p:nvSpPr>
          <p:cNvPr id="217" name="Google Shape;217;p9"/>
          <p:cNvSpPr/>
          <p:nvPr/>
        </p:nvSpPr>
        <p:spPr>
          <a:xfrm>
            <a:off x="327546" y="4572000"/>
            <a:ext cx="7058307" cy="1964266"/>
          </a:xfrm>
          <a:prstGeom prst="rect">
            <a:avLst/>
          </a:prstGeom>
          <a:solidFill>
            <a:srgbClr val="643F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18" name="Google Shape;218;p9"/>
          <p:cNvSpPr txBox="1"/>
          <p:nvPr>
            <p:ph type="title"/>
          </p:nvPr>
        </p:nvSpPr>
        <p:spPr>
          <a:xfrm>
            <a:off x="524256" y="4767072"/>
            <a:ext cx="6594189" cy="162521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FFFFFF"/>
              </a:buClr>
              <a:buSzPts val="5000"/>
              <a:buFont typeface="Twentieth Century"/>
              <a:buNone/>
            </a:pPr>
            <a:r>
              <a:rPr lang="en-US">
                <a:solidFill>
                  <a:srgbClr val="FFFFFF"/>
                </a:solidFill>
              </a:rPr>
              <a:t>BENEFITS OF LIGHTING</a:t>
            </a:r>
            <a:endParaRPr/>
          </a:p>
        </p:txBody>
      </p:sp>
      <p:pic>
        <p:nvPicPr>
          <p:cNvPr id="219" name="Google Shape;219;p9"/>
          <p:cNvPicPr preferRelativeResize="0"/>
          <p:nvPr/>
        </p:nvPicPr>
        <p:blipFill rotWithShape="1">
          <a:blip r:embed="rId3">
            <a:alphaModFix/>
          </a:blip>
          <a:srcRect b="1" l="0" r="1" t="36401"/>
          <a:stretch/>
        </p:blipFill>
        <p:spPr>
          <a:xfrm>
            <a:off x="327547" y="321733"/>
            <a:ext cx="7058306" cy="4107392"/>
          </a:xfrm>
          <a:prstGeom prst="rect">
            <a:avLst/>
          </a:prstGeom>
          <a:noFill/>
          <a:ln>
            <a:noFill/>
          </a:ln>
        </p:spPr>
      </p:pic>
      <p:sp>
        <p:nvSpPr>
          <p:cNvPr id="220" name="Google Shape;220;p9"/>
          <p:cNvSpPr/>
          <p:nvPr/>
        </p:nvSpPr>
        <p:spPr>
          <a:xfrm>
            <a:off x="7534655" y="321732"/>
            <a:ext cx="4335613" cy="6214534"/>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221" name="Google Shape;221;p9"/>
          <p:cNvSpPr txBox="1"/>
          <p:nvPr>
            <p:ph idx="1" type="body"/>
          </p:nvPr>
        </p:nvSpPr>
        <p:spPr>
          <a:xfrm>
            <a:off x="7611762" y="477617"/>
            <a:ext cx="4252691" cy="6182217"/>
          </a:xfrm>
          <a:prstGeom prst="rect">
            <a:avLst/>
          </a:prstGeom>
          <a:noFill/>
          <a:ln>
            <a:noFill/>
          </a:ln>
        </p:spPr>
        <p:txBody>
          <a:bodyPr anchorCtr="0" anchor="ctr" bIns="45700" lIns="45700" spcFirstLastPara="1" rIns="45700" wrap="square" tIns="45700">
            <a:normAutofit/>
          </a:bodyPr>
          <a:lstStyle/>
          <a:p>
            <a:pPr indent="-160020" lvl="0" marL="91440" rtl="0" algn="l">
              <a:lnSpc>
                <a:spcPct val="70000"/>
              </a:lnSpc>
              <a:spcBef>
                <a:spcPts val="0"/>
              </a:spcBef>
              <a:spcAft>
                <a:spcPts val="0"/>
              </a:spcAft>
              <a:buSzPts val="2520"/>
              <a:buChar char=" "/>
            </a:pPr>
            <a:r>
              <a:rPr lang="en-US" sz="2520">
                <a:solidFill>
                  <a:srgbClr val="FFFFFF"/>
                </a:solidFill>
              </a:rPr>
              <a:t>Dawn simulation lighting at wake-up time increased alertness during the day, positive mood, well-being and cognitive performance.</a:t>
            </a:r>
            <a:endParaRPr/>
          </a:p>
          <a:p>
            <a:pPr indent="0" lvl="0" marL="91440" rtl="0" algn="l">
              <a:lnSpc>
                <a:spcPct val="70000"/>
              </a:lnSpc>
              <a:spcBef>
                <a:spcPts val="1400"/>
              </a:spcBef>
              <a:spcAft>
                <a:spcPts val="0"/>
              </a:spcAft>
              <a:buSzPts val="2520"/>
              <a:buNone/>
            </a:pPr>
            <a:r>
              <a:t/>
            </a:r>
            <a:endParaRPr sz="2520">
              <a:solidFill>
                <a:srgbClr val="FFFFFF"/>
              </a:solidFill>
            </a:endParaRPr>
          </a:p>
          <a:p>
            <a:pPr indent="-160020" lvl="0" marL="91440" rtl="0" algn="l">
              <a:lnSpc>
                <a:spcPct val="70000"/>
              </a:lnSpc>
              <a:spcBef>
                <a:spcPts val="1400"/>
              </a:spcBef>
              <a:spcAft>
                <a:spcPts val="0"/>
              </a:spcAft>
              <a:buSzPts val="2520"/>
              <a:buChar char=" "/>
            </a:pPr>
            <a:r>
              <a:rPr lang="en-US" sz="2520">
                <a:solidFill>
                  <a:srgbClr val="FFFFFF"/>
                </a:solidFill>
              </a:rPr>
              <a:t>Artificial light exposure to blue light vs white fluorescent light increases positive mood, well-being, alertness, productivity and quicker relaxation following a stressor.</a:t>
            </a:r>
            <a:endParaRPr/>
          </a:p>
          <a:p>
            <a:pPr indent="0" lvl="0" marL="91440" rtl="0" algn="l">
              <a:lnSpc>
                <a:spcPct val="70000"/>
              </a:lnSpc>
              <a:spcBef>
                <a:spcPts val="1400"/>
              </a:spcBef>
              <a:spcAft>
                <a:spcPts val="0"/>
              </a:spcAft>
              <a:buSzPts val="2520"/>
              <a:buNone/>
            </a:pPr>
            <a:r>
              <a:t/>
            </a:r>
            <a:endParaRPr sz="2520">
              <a:solidFill>
                <a:srgbClr val="FFFFFF"/>
              </a:solidFill>
            </a:endParaRPr>
          </a:p>
          <a:p>
            <a:pPr indent="-160020" lvl="0" marL="91440" rtl="0" algn="l">
              <a:lnSpc>
                <a:spcPct val="70000"/>
              </a:lnSpc>
              <a:spcBef>
                <a:spcPts val="1400"/>
              </a:spcBef>
              <a:spcAft>
                <a:spcPts val="0"/>
              </a:spcAft>
              <a:buSzPts val="2520"/>
              <a:buChar char=" "/>
            </a:pPr>
            <a:r>
              <a:rPr lang="en-US" sz="2520">
                <a:solidFill>
                  <a:srgbClr val="FFFFFF"/>
                </a:solidFill>
              </a:rPr>
              <a:t>Natural light (During the Day) regulates circadian rhythms, improves sleep quality, reduces depressive symptoms, improves mood, increases productivity throughout the day. </a:t>
            </a:r>
            <a:endParaRPr/>
          </a:p>
          <a:p>
            <a:pPr indent="-42545" lvl="0" marL="91440" rtl="0" algn="l">
              <a:lnSpc>
                <a:spcPct val="70000"/>
              </a:lnSpc>
              <a:spcBef>
                <a:spcPts val="1400"/>
              </a:spcBef>
              <a:spcAft>
                <a:spcPts val="0"/>
              </a:spcAft>
              <a:buSzPts val="770"/>
              <a:buNone/>
            </a:pPr>
            <a:r>
              <a:t/>
            </a:r>
            <a:endParaRPr sz="770">
              <a:solidFill>
                <a:srgbClr val="FFFFFF"/>
              </a:solidFill>
            </a:endParaRPr>
          </a:p>
          <a:p>
            <a:pPr indent="-42545" lvl="0" marL="91440" rtl="0" algn="l">
              <a:lnSpc>
                <a:spcPct val="70000"/>
              </a:lnSpc>
              <a:spcBef>
                <a:spcPts val="1400"/>
              </a:spcBef>
              <a:spcAft>
                <a:spcPts val="0"/>
              </a:spcAft>
              <a:buSzPts val="770"/>
              <a:buNone/>
            </a:pPr>
            <a:r>
              <a:t/>
            </a:r>
            <a:endParaRPr sz="77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2019-08-21T18:11:54Z</dcterms:created>
  <dc:creator>Morgan Jackson</dc:creator>
</cp:coreProperties>
</file>